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Helios" charset="1" panose="020B0504020202020204"/>
      <p:regular r:id="rId27"/>
    </p:embeddedFont>
    <p:embeddedFont>
      <p:font typeface="TT Hoves Bold" charset="1" panose="02000003020000060003"/>
      <p:regular r:id="rId28"/>
    </p:embeddedFont>
    <p:embeddedFont>
      <p:font typeface="Helios Bold" charset="1" panose="020B0704020202020204"/>
      <p:regular r:id="rId29"/>
    </p:embeddedFont>
    <p:embeddedFont>
      <p:font typeface="Open Sans" charset="1" panose="020B06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2.png" Type="http://schemas.openxmlformats.org/officeDocument/2006/relationships/image"/><Relationship Id="rId14" Target="../media/image3.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jpe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media/image30.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jpe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617432" y="-292062"/>
            <a:ext cx="19793284" cy="9122510"/>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825477"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43764" t="0" r="-217" b="0"/>
              </a:stretch>
            </a:blipFill>
          </p:spPr>
        </p:sp>
      </p:grpSp>
      <p:grpSp>
        <p:nvGrpSpPr>
          <p:cNvPr name="Group 8" id="8"/>
          <p:cNvGrpSpPr/>
          <p:nvPr/>
        </p:nvGrpSpPr>
        <p:grpSpPr>
          <a:xfrm rot="0">
            <a:off x="9144000"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0" y="0"/>
            <a:ext cx="5645846" cy="1134690"/>
          </a:xfrm>
          <a:custGeom>
            <a:avLst/>
            <a:gdLst/>
            <a:ahLst/>
            <a:cxnLst/>
            <a:rect r="r" b="b" t="t" l="l"/>
            <a:pathLst>
              <a:path h="1134690" w="5645846">
                <a:moveTo>
                  <a:pt x="0" y="0"/>
                </a:moveTo>
                <a:lnTo>
                  <a:pt x="5645846" y="0"/>
                </a:lnTo>
                <a:lnTo>
                  <a:pt x="5645846" y="1134690"/>
                </a:lnTo>
                <a:lnTo>
                  <a:pt x="0" y="1134690"/>
                </a:lnTo>
                <a:lnTo>
                  <a:pt x="0" y="0"/>
                </a:lnTo>
                <a:close/>
              </a:path>
            </a:pathLst>
          </a:custGeom>
          <a:blipFill>
            <a:blip r:embed="rId3"/>
            <a:stretch>
              <a:fillRect l="0" t="-3037" r="0" b="0"/>
            </a:stretch>
          </a:blipFill>
        </p:spPr>
      </p:sp>
      <p:sp>
        <p:nvSpPr>
          <p:cNvPr name="Freeform 12" id="12"/>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4"/>
            <a:stretch>
              <a:fillRect l="0" t="0" r="0" b="0"/>
            </a:stretch>
          </a:blipFill>
        </p:spPr>
      </p:sp>
      <p:grpSp>
        <p:nvGrpSpPr>
          <p:cNvPr name="Group 13" id="13"/>
          <p:cNvGrpSpPr/>
          <p:nvPr/>
        </p:nvGrpSpPr>
        <p:grpSpPr>
          <a:xfrm rot="0">
            <a:off x="296967" y="3451710"/>
            <a:ext cx="13221100" cy="2902267"/>
            <a:chOff x="0" y="0"/>
            <a:chExt cx="17628133" cy="3869689"/>
          </a:xfrm>
        </p:grpSpPr>
        <p:sp>
          <p:nvSpPr>
            <p:cNvPr name="TextBox 14" id="14"/>
            <p:cNvSpPr txBox="true"/>
            <p:nvPr/>
          </p:nvSpPr>
          <p:spPr>
            <a:xfrm rot="0">
              <a:off x="0" y="2624454"/>
              <a:ext cx="17628133" cy="1245235"/>
            </a:xfrm>
            <a:prstGeom prst="rect">
              <a:avLst/>
            </a:prstGeom>
          </p:spPr>
          <p:txBody>
            <a:bodyPr anchor="t" rtlCol="false" tIns="0" lIns="0" bIns="0" rIns="0">
              <a:spAutoFit/>
            </a:bodyPr>
            <a:lstStyle/>
            <a:p>
              <a:pPr algn="l">
                <a:lnSpc>
                  <a:spcPts val="3779"/>
                </a:lnSpc>
              </a:pPr>
              <a:r>
                <a:rPr lang="en-US" sz="2700">
                  <a:solidFill>
                    <a:srgbClr val="2A2E3A"/>
                  </a:solidFill>
                  <a:latin typeface="Helios"/>
                  <a:ea typeface="Helios"/>
                  <a:cs typeface="Helios"/>
                  <a:sym typeface="Helios"/>
                </a:rPr>
                <a:t>PRESENTACIÓN FINAL CAPSTONE</a:t>
              </a:r>
            </a:p>
            <a:p>
              <a:pPr algn="l">
                <a:lnSpc>
                  <a:spcPts val="3779"/>
                </a:lnSpc>
              </a:pPr>
            </a:p>
          </p:txBody>
        </p:sp>
        <p:sp>
          <p:nvSpPr>
            <p:cNvPr name="TextBox 15" id="15"/>
            <p:cNvSpPr txBox="true"/>
            <p:nvPr/>
          </p:nvSpPr>
          <p:spPr>
            <a:xfrm rot="0">
              <a:off x="0" y="0"/>
              <a:ext cx="17628133" cy="2370666"/>
            </a:xfrm>
            <a:prstGeom prst="rect">
              <a:avLst/>
            </a:prstGeom>
          </p:spPr>
          <p:txBody>
            <a:bodyPr anchor="t" rtlCol="false" tIns="0" lIns="0" bIns="0" rIns="0">
              <a:spAutoFit/>
            </a:bodyPr>
            <a:lstStyle/>
            <a:p>
              <a:pPr algn="l">
                <a:lnSpc>
                  <a:spcPts val="6959"/>
                </a:lnSpc>
              </a:pPr>
              <a:r>
                <a:rPr lang="en-US" sz="5799" b="true">
                  <a:solidFill>
                    <a:srgbClr val="2A2E3A"/>
                  </a:solidFill>
                  <a:latin typeface="TT Hoves Bold"/>
                  <a:ea typeface="TT Hoves Bold"/>
                  <a:cs typeface="TT Hoves Bold"/>
                  <a:sym typeface="TT Hoves Bold"/>
                </a:rPr>
                <a:t>Rediseño y Automatización de MetalDiseño Chile</a:t>
              </a:r>
            </a:p>
            <a:p>
              <a:pPr algn="l">
                <a:lnSpc>
                  <a:spcPts val="8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18833"/>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27017" t="0" r="-48037" b="0"/>
              </a:stretch>
            </a:blipFill>
          </p:spPr>
        </p:sp>
      </p:grpSp>
      <p:grpSp>
        <p:nvGrpSpPr>
          <p:cNvPr name="Group 4" id="4"/>
          <p:cNvGrpSpPr/>
          <p:nvPr/>
        </p:nvGrpSpPr>
        <p:grpSpPr>
          <a:xfrm rot="-10800000">
            <a:off x="14898348" y="1455333"/>
            <a:ext cx="7681766" cy="3540443"/>
            <a:chOff x="0" y="0"/>
            <a:chExt cx="406400" cy="187305"/>
          </a:xfrm>
        </p:grpSpPr>
        <p:sp>
          <p:nvSpPr>
            <p:cNvPr name="Freeform 5" id="5"/>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6" id="6"/>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0" y="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3"/>
            <a:stretch>
              <a:fillRect l="0" t="0" r="0" b="0"/>
            </a:stretch>
          </a:blipFill>
        </p:spPr>
      </p:sp>
      <p:sp>
        <p:nvSpPr>
          <p:cNvPr name="Freeform 8" id="8"/>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4"/>
            <a:stretch>
              <a:fillRect l="0" t="0" r="0" b="0"/>
            </a:stretch>
          </a:blipFill>
        </p:spPr>
      </p:sp>
      <p:grpSp>
        <p:nvGrpSpPr>
          <p:cNvPr name="Group 9" id="9"/>
          <p:cNvGrpSpPr/>
          <p:nvPr/>
        </p:nvGrpSpPr>
        <p:grpSpPr>
          <a:xfrm rot="-7749833">
            <a:off x="-4085857" y="8862243"/>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613706" y="6191033"/>
            <a:ext cx="6656294" cy="4114800"/>
          </a:xfrm>
          <a:custGeom>
            <a:avLst/>
            <a:gdLst/>
            <a:ahLst/>
            <a:cxnLst/>
            <a:rect r="r" b="b" t="t" l="l"/>
            <a:pathLst>
              <a:path h="4114800" w="6656294">
                <a:moveTo>
                  <a:pt x="0" y="0"/>
                </a:moveTo>
                <a:lnTo>
                  <a:pt x="6656294" y="0"/>
                </a:lnTo>
                <a:lnTo>
                  <a:pt x="665629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813763" y="3586076"/>
            <a:ext cx="14275095" cy="1409700"/>
          </a:xfrm>
          <a:prstGeom prst="rect">
            <a:avLst/>
          </a:prstGeom>
        </p:spPr>
        <p:txBody>
          <a:bodyPr anchor="t" rtlCol="false" tIns="0" lIns="0" bIns="0" rIns="0">
            <a:spAutoFit/>
          </a:bodyPr>
          <a:lstStyle/>
          <a:p>
            <a:pPr algn="l">
              <a:lnSpc>
                <a:spcPts val="11159"/>
              </a:lnSpc>
            </a:pPr>
            <a:r>
              <a:rPr lang="en-US" sz="9299" b="true">
                <a:solidFill>
                  <a:srgbClr val="A20E20"/>
                </a:solidFill>
                <a:latin typeface="TT Hoves Bold"/>
                <a:ea typeface="TT Hoves Bold"/>
                <a:cs typeface="TT Hoves Bold"/>
                <a:sym typeface="TT Hoves Bold"/>
              </a:rPr>
              <a:t>Cronograma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7168169" cy="10287000"/>
          </a:xfrm>
          <a:custGeom>
            <a:avLst/>
            <a:gdLst/>
            <a:ahLst/>
            <a:cxnLst/>
            <a:rect r="r" b="b" t="t" l="l"/>
            <a:pathLst>
              <a:path h="10287000" w="17168169">
                <a:moveTo>
                  <a:pt x="0" y="0"/>
                </a:moveTo>
                <a:lnTo>
                  <a:pt x="17168169" y="0"/>
                </a:lnTo>
                <a:lnTo>
                  <a:pt x="17168169"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7499383" cy="10731124"/>
          </a:xfrm>
          <a:custGeom>
            <a:avLst/>
            <a:gdLst/>
            <a:ahLst/>
            <a:cxnLst/>
            <a:rect r="r" b="b" t="t" l="l"/>
            <a:pathLst>
              <a:path h="10731124" w="17499383">
                <a:moveTo>
                  <a:pt x="0" y="0"/>
                </a:moveTo>
                <a:lnTo>
                  <a:pt x="17499383" y="0"/>
                </a:lnTo>
                <a:lnTo>
                  <a:pt x="17499383" y="10731124"/>
                </a:lnTo>
                <a:lnTo>
                  <a:pt x="0" y="1073112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28700"/>
            <a:ext cx="12056222" cy="977230"/>
          </a:xfrm>
          <a:prstGeom prst="rect">
            <a:avLst/>
          </a:prstGeom>
        </p:spPr>
        <p:txBody>
          <a:bodyPr anchor="t" rtlCol="false" tIns="0" lIns="0" bIns="0" rIns="0">
            <a:spAutoFit/>
          </a:bodyPr>
          <a:lstStyle/>
          <a:p>
            <a:pPr algn="l">
              <a:lnSpc>
                <a:spcPts val="7721"/>
              </a:lnSpc>
            </a:pPr>
            <a:r>
              <a:rPr lang="en-US" sz="6434" b="true">
                <a:solidFill>
                  <a:srgbClr val="A20E20"/>
                </a:solidFill>
                <a:latin typeface="TT Hoves Bold"/>
                <a:ea typeface="TT Hoves Bold"/>
                <a:cs typeface="TT Hoves Bold"/>
                <a:sym typeface="TT Hoves Bold"/>
              </a:rPr>
              <a:t>Arquitectura del software</a:t>
            </a:r>
          </a:p>
        </p:txBody>
      </p:sp>
      <p:grpSp>
        <p:nvGrpSpPr>
          <p:cNvPr name="Group 3" id="3"/>
          <p:cNvGrpSpPr/>
          <p:nvPr/>
        </p:nvGrpSpPr>
        <p:grpSpPr>
          <a:xfrm rot="0">
            <a:off x="-1287623" y="9258300"/>
            <a:ext cx="5765006" cy="10287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E8223B"/>
            </a:solidFill>
            <a:ln cap="sq">
              <a:noFill/>
              <a:prstDash val="solid"/>
              <a:miter/>
            </a:ln>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6" id="6"/>
          <p:cNvGrpSpPr/>
          <p:nvPr/>
        </p:nvGrpSpPr>
        <p:grpSpPr>
          <a:xfrm rot="-10800000">
            <a:off x="14447117" y="-741521"/>
            <a:ext cx="7681766" cy="3540443"/>
            <a:chOff x="0" y="0"/>
            <a:chExt cx="406400" cy="187305"/>
          </a:xfrm>
        </p:grpSpPr>
        <p:sp>
          <p:nvSpPr>
            <p:cNvPr name="Freeform 7" id="7"/>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8" id="8"/>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2"/>
            <a:stretch>
              <a:fillRect l="0" t="0" r="0" b="0"/>
            </a:stretch>
          </a:blipFill>
        </p:spPr>
      </p:sp>
      <p:sp>
        <p:nvSpPr>
          <p:cNvPr name="Freeform 10" id="10"/>
          <p:cNvSpPr/>
          <p:nvPr/>
        </p:nvSpPr>
        <p:spPr>
          <a:xfrm flipH="false" flipV="false" rot="0">
            <a:off x="4477382" y="2547793"/>
            <a:ext cx="12781918" cy="6710507"/>
          </a:xfrm>
          <a:custGeom>
            <a:avLst/>
            <a:gdLst/>
            <a:ahLst/>
            <a:cxnLst/>
            <a:rect r="r" b="b" t="t" l="l"/>
            <a:pathLst>
              <a:path h="6710507" w="12781918">
                <a:moveTo>
                  <a:pt x="0" y="0"/>
                </a:moveTo>
                <a:lnTo>
                  <a:pt x="12781918" y="0"/>
                </a:lnTo>
                <a:lnTo>
                  <a:pt x="12781918" y="6710507"/>
                </a:lnTo>
                <a:lnTo>
                  <a:pt x="0" y="6710507"/>
                </a:lnTo>
                <a:lnTo>
                  <a:pt x="0" y="0"/>
                </a:lnTo>
                <a:close/>
              </a:path>
            </a:pathLst>
          </a:custGeom>
          <a:blipFill>
            <a:blip r:embed="rId3"/>
            <a:stretch>
              <a:fillRect l="0" t="0" r="0" b="0"/>
            </a:stretch>
          </a:blipFill>
        </p:spPr>
      </p:sp>
      <p:sp>
        <p:nvSpPr>
          <p:cNvPr name="TextBox 11" id="11"/>
          <p:cNvSpPr txBox="true"/>
          <p:nvPr/>
        </p:nvSpPr>
        <p:spPr>
          <a:xfrm rot="0">
            <a:off x="1028700" y="3718877"/>
            <a:ext cx="3044680" cy="2744470"/>
          </a:xfrm>
          <a:prstGeom prst="rect">
            <a:avLst/>
          </a:prstGeom>
        </p:spPr>
        <p:txBody>
          <a:bodyPr anchor="t" rtlCol="false" tIns="0" lIns="0" bIns="0" rIns="0">
            <a:spAutoFit/>
          </a:bodyPr>
          <a:lstStyle/>
          <a:p>
            <a:pPr algn="ctr">
              <a:lnSpc>
                <a:spcPts val="7279"/>
              </a:lnSpc>
            </a:pPr>
            <a:r>
              <a:rPr lang="en-US" sz="5199" b="true">
                <a:solidFill>
                  <a:srgbClr val="A20E20"/>
                </a:solidFill>
                <a:latin typeface="TT Hoves Bold"/>
                <a:ea typeface="TT Hoves Bold"/>
                <a:cs typeface="TT Hoves Bold"/>
                <a:sym typeface="TT Hoves Bold"/>
              </a:rPr>
              <a:t>Modelo Vista Template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913816" cy="10287000"/>
            <a:chOff x="0" y="0"/>
            <a:chExt cx="1294174" cy="2709333"/>
          </a:xfrm>
        </p:grpSpPr>
        <p:sp>
          <p:nvSpPr>
            <p:cNvPr name="Freeform 3" id="3"/>
            <p:cNvSpPr/>
            <p:nvPr/>
          </p:nvSpPr>
          <p:spPr>
            <a:xfrm flipH="false" flipV="false" rot="0">
              <a:off x="0" y="0"/>
              <a:ext cx="1294174" cy="2709333"/>
            </a:xfrm>
            <a:custGeom>
              <a:avLst/>
              <a:gdLst/>
              <a:ahLst/>
              <a:cxnLst/>
              <a:rect r="r" b="b" t="t" l="l"/>
              <a:pathLst>
                <a:path h="2709333" w="1294174">
                  <a:moveTo>
                    <a:pt x="0" y="0"/>
                  </a:moveTo>
                  <a:lnTo>
                    <a:pt x="1294174" y="0"/>
                  </a:lnTo>
                  <a:lnTo>
                    <a:pt x="1294174" y="2709333"/>
                  </a:lnTo>
                  <a:lnTo>
                    <a:pt x="0" y="2709333"/>
                  </a:lnTo>
                  <a:close/>
                </a:path>
              </a:pathLst>
            </a:custGeom>
            <a:solidFill>
              <a:srgbClr val="E8223B"/>
            </a:solidFill>
          </p:spPr>
        </p:sp>
        <p:sp>
          <p:nvSpPr>
            <p:cNvPr name="TextBox 4" id="4"/>
            <p:cNvSpPr txBox="true"/>
            <p:nvPr/>
          </p:nvSpPr>
          <p:spPr>
            <a:xfrm>
              <a:off x="0" y="-28575"/>
              <a:ext cx="1294174" cy="273790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4913816" y="0"/>
            <a:ext cx="10764345" cy="10287000"/>
          </a:xfrm>
          <a:custGeom>
            <a:avLst/>
            <a:gdLst/>
            <a:ahLst/>
            <a:cxnLst/>
            <a:rect r="r" b="b" t="t" l="l"/>
            <a:pathLst>
              <a:path h="10287000" w="10764345">
                <a:moveTo>
                  <a:pt x="0" y="0"/>
                </a:moveTo>
                <a:lnTo>
                  <a:pt x="10764345" y="0"/>
                </a:lnTo>
                <a:lnTo>
                  <a:pt x="10764345" y="10287000"/>
                </a:lnTo>
                <a:lnTo>
                  <a:pt x="0" y="10287000"/>
                </a:lnTo>
                <a:lnTo>
                  <a:pt x="0" y="0"/>
                </a:lnTo>
                <a:close/>
              </a:path>
            </a:pathLst>
          </a:custGeom>
          <a:blipFill>
            <a:blip r:embed="rId2"/>
            <a:stretch>
              <a:fillRect l="0" t="0" r="-8091" b="0"/>
            </a:stretch>
          </a:blipFill>
        </p:spPr>
      </p:sp>
      <p:sp>
        <p:nvSpPr>
          <p:cNvPr name="Freeform 6" id="6"/>
          <p:cNvSpPr/>
          <p:nvPr/>
        </p:nvSpPr>
        <p:spPr>
          <a:xfrm flipH="false" flipV="false" rot="0">
            <a:off x="15582222" y="0"/>
            <a:ext cx="2721497" cy="10287000"/>
          </a:xfrm>
          <a:custGeom>
            <a:avLst/>
            <a:gdLst/>
            <a:ahLst/>
            <a:cxnLst/>
            <a:rect r="r" b="b" t="t" l="l"/>
            <a:pathLst>
              <a:path h="10287000" w="2721497">
                <a:moveTo>
                  <a:pt x="0" y="0"/>
                </a:moveTo>
                <a:lnTo>
                  <a:pt x="2721498" y="0"/>
                </a:lnTo>
                <a:lnTo>
                  <a:pt x="2721498"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506676" y="312907"/>
            <a:ext cx="4632039" cy="1838325"/>
          </a:xfrm>
          <a:prstGeom prst="rect">
            <a:avLst/>
          </a:prstGeom>
        </p:spPr>
        <p:txBody>
          <a:bodyPr anchor="t" rtlCol="false" tIns="0" lIns="0" bIns="0" rIns="0">
            <a:spAutoFit/>
          </a:bodyPr>
          <a:lstStyle/>
          <a:p>
            <a:pPr algn="l">
              <a:lnSpc>
                <a:spcPts val="7200"/>
              </a:lnSpc>
            </a:pPr>
            <a:r>
              <a:rPr lang="en-US" b="true" sz="6000">
                <a:solidFill>
                  <a:srgbClr val="FFFFFF"/>
                </a:solidFill>
                <a:latin typeface="TT Hoves Bold"/>
                <a:ea typeface="TT Hoves Bold"/>
                <a:cs typeface="TT Hoves Bold"/>
                <a:sym typeface="TT Hoves Bold"/>
              </a:rPr>
              <a:t>Modelo de datos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913816" cy="10287000"/>
            <a:chOff x="0" y="0"/>
            <a:chExt cx="1294174" cy="2709333"/>
          </a:xfrm>
        </p:grpSpPr>
        <p:sp>
          <p:nvSpPr>
            <p:cNvPr name="Freeform 3" id="3"/>
            <p:cNvSpPr/>
            <p:nvPr/>
          </p:nvSpPr>
          <p:spPr>
            <a:xfrm flipH="false" flipV="false" rot="0">
              <a:off x="0" y="0"/>
              <a:ext cx="1294174" cy="2709333"/>
            </a:xfrm>
            <a:custGeom>
              <a:avLst/>
              <a:gdLst/>
              <a:ahLst/>
              <a:cxnLst/>
              <a:rect r="r" b="b" t="t" l="l"/>
              <a:pathLst>
                <a:path h="2709333" w="1294174">
                  <a:moveTo>
                    <a:pt x="0" y="0"/>
                  </a:moveTo>
                  <a:lnTo>
                    <a:pt x="1294174" y="0"/>
                  </a:lnTo>
                  <a:lnTo>
                    <a:pt x="1294174" y="2709333"/>
                  </a:lnTo>
                  <a:lnTo>
                    <a:pt x="0" y="2709333"/>
                  </a:lnTo>
                  <a:close/>
                </a:path>
              </a:pathLst>
            </a:custGeom>
            <a:solidFill>
              <a:srgbClr val="E8223B"/>
            </a:solidFill>
          </p:spPr>
        </p:sp>
        <p:sp>
          <p:nvSpPr>
            <p:cNvPr name="TextBox 4" id="4"/>
            <p:cNvSpPr txBox="true"/>
            <p:nvPr/>
          </p:nvSpPr>
          <p:spPr>
            <a:xfrm>
              <a:off x="0" y="-28575"/>
              <a:ext cx="1294174" cy="273790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4913816" y="0"/>
            <a:ext cx="13374184" cy="10287000"/>
          </a:xfrm>
          <a:custGeom>
            <a:avLst/>
            <a:gdLst/>
            <a:ahLst/>
            <a:cxnLst/>
            <a:rect r="r" b="b" t="t" l="l"/>
            <a:pathLst>
              <a:path h="10287000" w="13374184">
                <a:moveTo>
                  <a:pt x="0" y="0"/>
                </a:moveTo>
                <a:lnTo>
                  <a:pt x="13374184" y="0"/>
                </a:lnTo>
                <a:lnTo>
                  <a:pt x="13374184" y="10287000"/>
                </a:lnTo>
                <a:lnTo>
                  <a:pt x="0" y="10287000"/>
                </a:lnTo>
                <a:lnTo>
                  <a:pt x="0" y="0"/>
                </a:lnTo>
                <a:close/>
              </a:path>
            </a:pathLst>
          </a:custGeom>
          <a:blipFill>
            <a:blip r:embed="rId2"/>
            <a:stretch>
              <a:fillRect l="-8715" t="0" r="-8715" b="0"/>
            </a:stretch>
          </a:blipFill>
        </p:spPr>
      </p:sp>
      <p:sp>
        <p:nvSpPr>
          <p:cNvPr name="TextBox 6" id="6"/>
          <p:cNvSpPr txBox="true"/>
          <p:nvPr/>
        </p:nvSpPr>
        <p:spPr>
          <a:xfrm rot="0">
            <a:off x="506676" y="312907"/>
            <a:ext cx="4632039" cy="1838325"/>
          </a:xfrm>
          <a:prstGeom prst="rect">
            <a:avLst/>
          </a:prstGeom>
        </p:spPr>
        <p:txBody>
          <a:bodyPr anchor="t" rtlCol="false" tIns="0" lIns="0" bIns="0" rIns="0">
            <a:spAutoFit/>
          </a:bodyPr>
          <a:lstStyle/>
          <a:p>
            <a:pPr algn="l">
              <a:lnSpc>
                <a:spcPts val="7200"/>
              </a:lnSpc>
            </a:pPr>
            <a:r>
              <a:rPr lang="en-US" b="true" sz="6000">
                <a:solidFill>
                  <a:srgbClr val="FFFFFF"/>
                </a:solidFill>
                <a:latin typeface="TT Hoves Bold"/>
                <a:ea typeface="TT Hoves Bold"/>
                <a:cs typeface="TT Hoves Bold"/>
                <a:sym typeface="TT Hoves Bold"/>
              </a:rPr>
              <a:t>Modelo de datos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82301" y="5582705"/>
            <a:ext cx="2683675" cy="1221072"/>
          </a:xfrm>
          <a:custGeom>
            <a:avLst/>
            <a:gdLst/>
            <a:ahLst/>
            <a:cxnLst/>
            <a:rect r="r" b="b" t="t" l="l"/>
            <a:pathLst>
              <a:path h="1221072" w="2683675">
                <a:moveTo>
                  <a:pt x="0" y="0"/>
                </a:moveTo>
                <a:lnTo>
                  <a:pt x="2683675" y="0"/>
                </a:lnTo>
                <a:lnTo>
                  <a:pt x="2683675" y="1221072"/>
                </a:lnTo>
                <a:lnTo>
                  <a:pt x="0" y="1221072"/>
                </a:lnTo>
                <a:lnTo>
                  <a:pt x="0" y="0"/>
                </a:lnTo>
                <a:close/>
              </a:path>
            </a:pathLst>
          </a:custGeom>
          <a:blipFill>
            <a:blip r:embed="rId2"/>
            <a:stretch>
              <a:fillRect l="0" t="0" r="0" b="0"/>
            </a:stretch>
          </a:blipFill>
        </p:spPr>
      </p:sp>
      <p:sp>
        <p:nvSpPr>
          <p:cNvPr name="Freeform 3" id="3"/>
          <p:cNvSpPr/>
          <p:nvPr/>
        </p:nvSpPr>
        <p:spPr>
          <a:xfrm flipH="false" flipV="false" rot="0">
            <a:off x="8717168" y="2847664"/>
            <a:ext cx="1852706" cy="1852706"/>
          </a:xfrm>
          <a:custGeom>
            <a:avLst/>
            <a:gdLst/>
            <a:ahLst/>
            <a:cxnLst/>
            <a:rect r="r" b="b" t="t" l="l"/>
            <a:pathLst>
              <a:path h="1852706" w="1852706">
                <a:moveTo>
                  <a:pt x="0" y="0"/>
                </a:moveTo>
                <a:lnTo>
                  <a:pt x="1852707" y="0"/>
                </a:lnTo>
                <a:lnTo>
                  <a:pt x="1852707" y="1852706"/>
                </a:lnTo>
                <a:lnTo>
                  <a:pt x="0" y="1852706"/>
                </a:lnTo>
                <a:lnTo>
                  <a:pt x="0" y="0"/>
                </a:lnTo>
                <a:close/>
              </a:path>
            </a:pathLst>
          </a:custGeom>
          <a:blipFill>
            <a:blip r:embed="rId3"/>
            <a:stretch>
              <a:fillRect l="0" t="0" r="0" b="0"/>
            </a:stretch>
          </a:blipFill>
        </p:spPr>
      </p:sp>
      <p:sp>
        <p:nvSpPr>
          <p:cNvPr name="Freeform 4" id="4"/>
          <p:cNvSpPr/>
          <p:nvPr/>
        </p:nvSpPr>
        <p:spPr>
          <a:xfrm flipH="false" flipV="false" rot="0">
            <a:off x="15959152" y="2447020"/>
            <a:ext cx="1597590" cy="2253350"/>
          </a:xfrm>
          <a:custGeom>
            <a:avLst/>
            <a:gdLst/>
            <a:ahLst/>
            <a:cxnLst/>
            <a:rect r="r" b="b" t="t" l="l"/>
            <a:pathLst>
              <a:path h="2253350" w="1597590">
                <a:moveTo>
                  <a:pt x="0" y="0"/>
                </a:moveTo>
                <a:lnTo>
                  <a:pt x="1597590" y="0"/>
                </a:lnTo>
                <a:lnTo>
                  <a:pt x="1597590" y="2253350"/>
                </a:lnTo>
                <a:lnTo>
                  <a:pt x="0" y="225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83007" y="3068332"/>
            <a:ext cx="2046443" cy="1632039"/>
          </a:xfrm>
          <a:custGeom>
            <a:avLst/>
            <a:gdLst/>
            <a:ahLst/>
            <a:cxnLst/>
            <a:rect r="r" b="b" t="t" l="l"/>
            <a:pathLst>
              <a:path h="1632039" w="2046443">
                <a:moveTo>
                  <a:pt x="0" y="0"/>
                </a:moveTo>
                <a:lnTo>
                  <a:pt x="2046443" y="0"/>
                </a:lnTo>
                <a:lnTo>
                  <a:pt x="2046443" y="1632038"/>
                </a:lnTo>
                <a:lnTo>
                  <a:pt x="0" y="1632038"/>
                </a:lnTo>
                <a:lnTo>
                  <a:pt x="0" y="0"/>
                </a:lnTo>
                <a:close/>
              </a:path>
            </a:pathLst>
          </a:custGeom>
          <a:blipFill>
            <a:blip r:embed="rId6"/>
            <a:stretch>
              <a:fillRect l="0" t="0" r="0" b="0"/>
            </a:stretch>
          </a:blipFill>
        </p:spPr>
      </p:sp>
      <p:sp>
        <p:nvSpPr>
          <p:cNvPr name="Freeform 6" id="6"/>
          <p:cNvSpPr/>
          <p:nvPr/>
        </p:nvSpPr>
        <p:spPr>
          <a:xfrm flipH="false" flipV="false" rot="0">
            <a:off x="4853777" y="5674860"/>
            <a:ext cx="2304902" cy="1535641"/>
          </a:xfrm>
          <a:custGeom>
            <a:avLst/>
            <a:gdLst/>
            <a:ahLst/>
            <a:cxnLst/>
            <a:rect r="r" b="b" t="t" l="l"/>
            <a:pathLst>
              <a:path h="1535641" w="2304902">
                <a:moveTo>
                  <a:pt x="0" y="0"/>
                </a:moveTo>
                <a:lnTo>
                  <a:pt x="2304902" y="0"/>
                </a:lnTo>
                <a:lnTo>
                  <a:pt x="2304902" y="1535640"/>
                </a:lnTo>
                <a:lnTo>
                  <a:pt x="0" y="1535640"/>
                </a:lnTo>
                <a:lnTo>
                  <a:pt x="0" y="0"/>
                </a:lnTo>
                <a:close/>
              </a:path>
            </a:pathLst>
          </a:custGeom>
          <a:blipFill>
            <a:blip r:embed="rId7"/>
            <a:stretch>
              <a:fillRect l="0" t="0" r="0" b="0"/>
            </a:stretch>
          </a:blipFill>
        </p:spPr>
      </p:sp>
      <p:sp>
        <p:nvSpPr>
          <p:cNvPr name="Freeform 7" id="7"/>
          <p:cNvSpPr/>
          <p:nvPr/>
        </p:nvSpPr>
        <p:spPr>
          <a:xfrm flipH="false" flipV="false" rot="0">
            <a:off x="12023002" y="2869245"/>
            <a:ext cx="1831126" cy="1831126"/>
          </a:xfrm>
          <a:custGeom>
            <a:avLst/>
            <a:gdLst/>
            <a:ahLst/>
            <a:cxnLst/>
            <a:rect r="r" b="b" t="t" l="l"/>
            <a:pathLst>
              <a:path h="1831126" w="1831126">
                <a:moveTo>
                  <a:pt x="0" y="0"/>
                </a:moveTo>
                <a:lnTo>
                  <a:pt x="1831125" y="0"/>
                </a:lnTo>
                <a:lnTo>
                  <a:pt x="1831125" y="1831125"/>
                </a:lnTo>
                <a:lnTo>
                  <a:pt x="0" y="18311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959152" y="5313763"/>
            <a:ext cx="1742646" cy="2257835"/>
          </a:xfrm>
          <a:custGeom>
            <a:avLst/>
            <a:gdLst/>
            <a:ahLst/>
            <a:cxnLst/>
            <a:rect r="r" b="b" t="t" l="l"/>
            <a:pathLst>
              <a:path h="2257835" w="1742646">
                <a:moveTo>
                  <a:pt x="0" y="0"/>
                </a:moveTo>
                <a:lnTo>
                  <a:pt x="1742646" y="0"/>
                </a:lnTo>
                <a:lnTo>
                  <a:pt x="1742646" y="2257834"/>
                </a:lnTo>
                <a:lnTo>
                  <a:pt x="0" y="2257834"/>
                </a:lnTo>
                <a:lnTo>
                  <a:pt x="0" y="0"/>
                </a:lnTo>
                <a:close/>
              </a:path>
            </a:pathLst>
          </a:custGeom>
          <a:blipFill>
            <a:blip r:embed="rId10"/>
            <a:stretch>
              <a:fillRect l="-61258" t="-5873" r="-57871" b="-7020"/>
            </a:stretch>
          </a:blipFill>
        </p:spPr>
      </p:sp>
      <p:sp>
        <p:nvSpPr>
          <p:cNvPr name="Freeform 9" id="9"/>
          <p:cNvSpPr/>
          <p:nvPr/>
        </p:nvSpPr>
        <p:spPr>
          <a:xfrm flipH="false" flipV="false" rot="0">
            <a:off x="165152" y="2804605"/>
            <a:ext cx="2717000" cy="6949867"/>
          </a:xfrm>
          <a:custGeom>
            <a:avLst/>
            <a:gdLst/>
            <a:ahLst/>
            <a:cxnLst/>
            <a:rect r="r" b="b" t="t" l="l"/>
            <a:pathLst>
              <a:path h="6949867" w="2717000">
                <a:moveTo>
                  <a:pt x="0" y="0"/>
                </a:moveTo>
                <a:lnTo>
                  <a:pt x="2717000" y="0"/>
                </a:lnTo>
                <a:lnTo>
                  <a:pt x="2717000" y="6949867"/>
                </a:lnTo>
                <a:lnTo>
                  <a:pt x="0" y="69498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82921">
            <a:off x="759024" y="1085186"/>
            <a:ext cx="5830733" cy="1926659"/>
            <a:chOff x="0" y="0"/>
            <a:chExt cx="1006783" cy="332673"/>
          </a:xfrm>
        </p:grpSpPr>
        <p:sp>
          <p:nvSpPr>
            <p:cNvPr name="Freeform 11" id="11"/>
            <p:cNvSpPr/>
            <p:nvPr/>
          </p:nvSpPr>
          <p:spPr>
            <a:xfrm flipH="false" flipV="false" rot="0">
              <a:off x="0" y="0"/>
              <a:ext cx="1006794" cy="332673"/>
            </a:xfrm>
            <a:custGeom>
              <a:avLst/>
              <a:gdLst/>
              <a:ahLst/>
              <a:cxnLst/>
              <a:rect r="r" b="b" t="t" l="l"/>
              <a:pathLst>
                <a:path h="332673" w="1006794">
                  <a:moveTo>
                    <a:pt x="656949" y="0"/>
                  </a:moveTo>
                  <a:lnTo>
                    <a:pt x="349807" y="0"/>
                  </a:lnTo>
                  <a:cubicBezTo>
                    <a:pt x="156599" y="0"/>
                    <a:pt x="0" y="57774"/>
                    <a:pt x="0" y="129042"/>
                  </a:cubicBezTo>
                  <a:cubicBezTo>
                    <a:pt x="0" y="180635"/>
                    <a:pt x="82097" y="225139"/>
                    <a:pt x="200708" y="245786"/>
                  </a:cubicBezTo>
                  <a:lnTo>
                    <a:pt x="200708" y="332673"/>
                  </a:lnTo>
                  <a:lnTo>
                    <a:pt x="438292" y="258080"/>
                  </a:lnTo>
                  <a:lnTo>
                    <a:pt x="656949" y="258080"/>
                  </a:lnTo>
                  <a:cubicBezTo>
                    <a:pt x="850170" y="258080"/>
                    <a:pt x="1006783" y="200305"/>
                    <a:pt x="1006783" y="129037"/>
                  </a:cubicBezTo>
                  <a:cubicBezTo>
                    <a:pt x="1006794" y="57774"/>
                    <a:pt x="850170" y="0"/>
                    <a:pt x="656949" y="0"/>
                  </a:cubicBezTo>
                  <a:close/>
                </a:path>
              </a:pathLst>
            </a:custGeom>
            <a:solidFill>
              <a:srgbClr val="A20E20"/>
            </a:solidFill>
          </p:spPr>
        </p:sp>
        <p:sp>
          <p:nvSpPr>
            <p:cNvPr name="TextBox 12" id="12"/>
            <p:cNvSpPr txBox="true"/>
            <p:nvPr/>
          </p:nvSpPr>
          <p:spPr>
            <a:xfrm>
              <a:off x="0" y="-20278"/>
              <a:ext cx="1006783" cy="263842"/>
            </a:xfrm>
            <a:prstGeom prst="rect">
              <a:avLst/>
            </a:prstGeom>
          </p:spPr>
          <p:txBody>
            <a:bodyPr anchor="ctr" rtlCol="false" tIns="38761" lIns="38761" bIns="38761" rIns="38761"/>
            <a:lstStyle/>
            <a:p>
              <a:pPr algn="ctr">
                <a:lnSpc>
                  <a:spcPts val="2100"/>
                </a:lnSpc>
              </a:pPr>
            </a:p>
          </p:txBody>
        </p:sp>
      </p:grpSp>
      <p:sp>
        <p:nvSpPr>
          <p:cNvPr name="TextBox 13" id="13"/>
          <p:cNvSpPr txBox="true"/>
          <p:nvPr/>
        </p:nvSpPr>
        <p:spPr>
          <a:xfrm rot="0">
            <a:off x="2003761" y="1136495"/>
            <a:ext cx="3341260" cy="1305879"/>
          </a:xfrm>
          <a:prstGeom prst="rect">
            <a:avLst/>
          </a:prstGeom>
        </p:spPr>
        <p:txBody>
          <a:bodyPr anchor="t" rtlCol="false" tIns="0" lIns="0" bIns="0" rIns="0">
            <a:spAutoFit/>
          </a:bodyPr>
          <a:lstStyle/>
          <a:p>
            <a:pPr algn="ctr">
              <a:lnSpc>
                <a:spcPts val="5217"/>
              </a:lnSpc>
            </a:pPr>
            <a:r>
              <a:rPr lang="en-US" sz="3727">
                <a:solidFill>
                  <a:srgbClr val="FFFFFF"/>
                </a:solidFill>
                <a:latin typeface="Helios"/>
                <a:ea typeface="Helios"/>
                <a:cs typeface="Helios"/>
                <a:sym typeface="Helios"/>
              </a:rPr>
              <a:t>Tecnologías </a:t>
            </a:r>
          </a:p>
          <a:p>
            <a:pPr algn="ctr">
              <a:lnSpc>
                <a:spcPts val="5217"/>
              </a:lnSpc>
            </a:pPr>
            <a:r>
              <a:rPr lang="en-US" sz="3727">
                <a:solidFill>
                  <a:srgbClr val="FFFFFF"/>
                </a:solidFill>
                <a:latin typeface="Helios"/>
                <a:ea typeface="Helios"/>
                <a:cs typeface="Helios"/>
                <a:sym typeface="Helios"/>
              </a:rPr>
              <a:t>utilizadas</a:t>
            </a:r>
          </a:p>
        </p:txBody>
      </p:sp>
      <p:sp>
        <p:nvSpPr>
          <p:cNvPr name="Freeform 14" id="14"/>
          <p:cNvSpPr/>
          <p:nvPr/>
        </p:nvSpPr>
        <p:spPr>
          <a:xfrm flipH="false" flipV="false" rot="0">
            <a:off x="0" y="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13"/>
            <a:stretch>
              <a:fillRect l="0" t="0" r="0" b="0"/>
            </a:stretch>
          </a:blipFill>
        </p:spPr>
      </p:sp>
      <p:sp>
        <p:nvSpPr>
          <p:cNvPr name="Freeform 15" id="15"/>
          <p:cNvSpPr/>
          <p:nvPr/>
        </p:nvSpPr>
        <p:spPr>
          <a:xfrm flipH="false" flipV="false" rot="0">
            <a:off x="13854127" y="0"/>
            <a:ext cx="4433873" cy="1110621"/>
          </a:xfrm>
          <a:custGeom>
            <a:avLst/>
            <a:gdLst/>
            <a:ahLst/>
            <a:cxnLst/>
            <a:rect r="r" b="b" t="t" l="l"/>
            <a:pathLst>
              <a:path h="1110621" w="4433873">
                <a:moveTo>
                  <a:pt x="0" y="0"/>
                </a:moveTo>
                <a:lnTo>
                  <a:pt x="4433873" y="0"/>
                </a:lnTo>
                <a:lnTo>
                  <a:pt x="4433873" y="1110621"/>
                </a:lnTo>
                <a:lnTo>
                  <a:pt x="0" y="1110621"/>
                </a:lnTo>
                <a:lnTo>
                  <a:pt x="0" y="0"/>
                </a:lnTo>
                <a:close/>
              </a:path>
            </a:pathLst>
          </a:custGeom>
          <a:blipFill>
            <a:blip r:embed="rId14"/>
            <a:stretch>
              <a:fillRect l="0" t="0" r="0" b="0"/>
            </a:stretch>
          </a:blipFill>
        </p:spPr>
      </p:sp>
      <p:sp>
        <p:nvSpPr>
          <p:cNvPr name="Freeform 16" id="16"/>
          <p:cNvSpPr/>
          <p:nvPr/>
        </p:nvSpPr>
        <p:spPr>
          <a:xfrm flipH="false" flipV="false" rot="0">
            <a:off x="8477474" y="5143500"/>
            <a:ext cx="2332095" cy="2332095"/>
          </a:xfrm>
          <a:custGeom>
            <a:avLst/>
            <a:gdLst/>
            <a:ahLst/>
            <a:cxnLst/>
            <a:rect r="r" b="b" t="t" l="l"/>
            <a:pathLst>
              <a:path h="2332095" w="2332095">
                <a:moveTo>
                  <a:pt x="0" y="0"/>
                </a:moveTo>
                <a:lnTo>
                  <a:pt x="2332095" y="0"/>
                </a:lnTo>
                <a:lnTo>
                  <a:pt x="2332095" y="2332095"/>
                </a:lnTo>
                <a:lnTo>
                  <a:pt x="0" y="2332095"/>
                </a:lnTo>
                <a:lnTo>
                  <a:pt x="0" y="0"/>
                </a:lnTo>
                <a:close/>
              </a:path>
            </a:pathLst>
          </a:custGeom>
          <a:blipFill>
            <a:blip r:embed="rId15"/>
            <a:stretch>
              <a:fillRect l="0" t="0" r="0" b="0"/>
            </a:stretch>
          </a:blipFill>
        </p:spPr>
      </p:sp>
      <p:sp>
        <p:nvSpPr>
          <p:cNvPr name="Freeform 17" id="17"/>
          <p:cNvSpPr/>
          <p:nvPr/>
        </p:nvSpPr>
        <p:spPr>
          <a:xfrm flipH="false" flipV="false" rot="0">
            <a:off x="14880129" y="8064619"/>
            <a:ext cx="3375013" cy="1450201"/>
          </a:xfrm>
          <a:custGeom>
            <a:avLst/>
            <a:gdLst/>
            <a:ahLst/>
            <a:cxnLst/>
            <a:rect r="r" b="b" t="t" l="l"/>
            <a:pathLst>
              <a:path h="1450201" w="3375013">
                <a:moveTo>
                  <a:pt x="0" y="0"/>
                </a:moveTo>
                <a:lnTo>
                  <a:pt x="3375014" y="0"/>
                </a:lnTo>
                <a:lnTo>
                  <a:pt x="3375014" y="1450201"/>
                </a:lnTo>
                <a:lnTo>
                  <a:pt x="0" y="1450201"/>
                </a:lnTo>
                <a:lnTo>
                  <a:pt x="0" y="0"/>
                </a:lnTo>
                <a:close/>
              </a:path>
            </a:pathLst>
          </a:custGeom>
          <a:blipFill>
            <a:blip r:embed="rId16"/>
            <a:stretch>
              <a:fillRect l="0" t="0" r="0" b="0"/>
            </a:stretch>
          </a:blipFill>
        </p:spPr>
      </p:sp>
      <p:sp>
        <p:nvSpPr>
          <p:cNvPr name="Freeform 18" id="18"/>
          <p:cNvSpPr/>
          <p:nvPr/>
        </p:nvSpPr>
        <p:spPr>
          <a:xfrm flipH="false" flipV="false" rot="0">
            <a:off x="4051613" y="8289700"/>
            <a:ext cx="3909230" cy="968600"/>
          </a:xfrm>
          <a:custGeom>
            <a:avLst/>
            <a:gdLst/>
            <a:ahLst/>
            <a:cxnLst/>
            <a:rect r="r" b="b" t="t" l="l"/>
            <a:pathLst>
              <a:path h="968600" w="3909230">
                <a:moveTo>
                  <a:pt x="0" y="0"/>
                </a:moveTo>
                <a:lnTo>
                  <a:pt x="3909231" y="0"/>
                </a:lnTo>
                <a:lnTo>
                  <a:pt x="3909231" y="968600"/>
                </a:lnTo>
                <a:lnTo>
                  <a:pt x="0" y="968600"/>
                </a:lnTo>
                <a:lnTo>
                  <a:pt x="0" y="0"/>
                </a:lnTo>
                <a:close/>
              </a:path>
            </a:pathLst>
          </a:custGeom>
          <a:blipFill>
            <a:blip r:embed="rId17"/>
            <a:stretch>
              <a:fillRect l="0" t="-53684" r="0" b="-57530"/>
            </a:stretch>
          </a:blipFill>
        </p:spPr>
      </p:sp>
      <p:sp>
        <p:nvSpPr>
          <p:cNvPr name="Freeform 19" id="19"/>
          <p:cNvSpPr/>
          <p:nvPr/>
        </p:nvSpPr>
        <p:spPr>
          <a:xfrm flipH="false" flipV="false" rot="0">
            <a:off x="9236590" y="8289700"/>
            <a:ext cx="4691421" cy="793277"/>
          </a:xfrm>
          <a:custGeom>
            <a:avLst/>
            <a:gdLst/>
            <a:ahLst/>
            <a:cxnLst/>
            <a:rect r="r" b="b" t="t" l="l"/>
            <a:pathLst>
              <a:path h="793277" w="4691421">
                <a:moveTo>
                  <a:pt x="0" y="0"/>
                </a:moveTo>
                <a:lnTo>
                  <a:pt x="4691421" y="0"/>
                </a:lnTo>
                <a:lnTo>
                  <a:pt x="4691421" y="793277"/>
                </a:lnTo>
                <a:lnTo>
                  <a:pt x="0" y="79327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429995"/>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t="0" r="-671" b="0"/>
              </a:stretch>
            </a:blipFill>
          </p:spPr>
        </p:sp>
      </p:grpSp>
      <p:grpSp>
        <p:nvGrpSpPr>
          <p:cNvPr name="Group 4" id="4"/>
          <p:cNvGrpSpPr/>
          <p:nvPr/>
        </p:nvGrpSpPr>
        <p:grpSpPr>
          <a:xfrm rot="-10800000">
            <a:off x="14898348" y="1455333"/>
            <a:ext cx="7681766" cy="3540443"/>
            <a:chOff x="0" y="0"/>
            <a:chExt cx="406400" cy="187305"/>
          </a:xfrm>
        </p:grpSpPr>
        <p:sp>
          <p:nvSpPr>
            <p:cNvPr name="Freeform 5" id="5"/>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6" id="6"/>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0" y="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3"/>
            <a:stretch>
              <a:fillRect l="0" t="0" r="0" b="0"/>
            </a:stretch>
          </a:blipFill>
        </p:spPr>
      </p:sp>
      <p:sp>
        <p:nvSpPr>
          <p:cNvPr name="Freeform 8" id="8"/>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4"/>
            <a:stretch>
              <a:fillRect l="0" t="0" r="0" b="0"/>
            </a:stretch>
          </a:blipFill>
        </p:spPr>
      </p:sp>
      <p:grpSp>
        <p:nvGrpSpPr>
          <p:cNvPr name="Group 9" id="9"/>
          <p:cNvGrpSpPr/>
          <p:nvPr/>
        </p:nvGrpSpPr>
        <p:grpSpPr>
          <a:xfrm rot="-7749833">
            <a:off x="-3027120" y="8516779"/>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487223" y="2579477"/>
            <a:ext cx="14275095" cy="3911923"/>
          </a:xfrm>
          <a:prstGeom prst="rect">
            <a:avLst/>
          </a:prstGeom>
        </p:spPr>
        <p:txBody>
          <a:bodyPr anchor="t" rtlCol="false" tIns="0" lIns="0" bIns="0" rIns="0">
            <a:spAutoFit/>
          </a:bodyPr>
          <a:lstStyle/>
          <a:p>
            <a:pPr algn="l">
              <a:lnSpc>
                <a:spcPts val="10200"/>
              </a:lnSpc>
            </a:pPr>
            <a:r>
              <a:rPr lang="en-US" sz="8500" b="true">
                <a:solidFill>
                  <a:srgbClr val="A20E20"/>
                </a:solidFill>
                <a:latin typeface="TT Hoves Bold"/>
                <a:ea typeface="TT Hoves Bold"/>
                <a:cs typeface="TT Hoves Bold"/>
                <a:sym typeface="TT Hoves Bold"/>
              </a:rPr>
              <a:t>DEMOSTRACIÓN DEL RESULTADO DEL PROYECTO</a:t>
            </a:r>
          </a:p>
          <a:p>
            <a:pPr algn="l">
              <a:lnSpc>
                <a:spcPts val="24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20E20"/>
        </a:solidFill>
      </p:bgPr>
    </p:bg>
    <p:spTree>
      <p:nvGrpSpPr>
        <p:cNvPr id="1" name=""/>
        <p:cNvGrpSpPr/>
        <p:nvPr/>
      </p:nvGrpSpPr>
      <p:grpSpPr>
        <a:xfrm>
          <a:off x="0" y="0"/>
          <a:ext cx="0" cy="0"/>
          <a:chOff x="0" y="0"/>
          <a:chExt cx="0" cy="0"/>
        </a:xfrm>
      </p:grpSpPr>
      <p:grpSp>
        <p:nvGrpSpPr>
          <p:cNvPr name="Group 2" id="2"/>
          <p:cNvGrpSpPr/>
          <p:nvPr/>
        </p:nvGrpSpPr>
        <p:grpSpPr>
          <a:xfrm rot="0">
            <a:off x="514350" y="500286"/>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514350" y="598705"/>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2"/>
            <a:stretch>
              <a:fillRect l="0" t="0" r="0" b="0"/>
            </a:stretch>
          </a:blipFill>
        </p:spPr>
      </p:sp>
      <p:sp>
        <p:nvSpPr>
          <p:cNvPr name="Freeform 6" id="6"/>
          <p:cNvSpPr/>
          <p:nvPr/>
        </p:nvSpPr>
        <p:spPr>
          <a:xfrm flipH="false" flipV="false" rot="0">
            <a:off x="13696588" y="540675"/>
            <a:ext cx="4077062" cy="1021245"/>
          </a:xfrm>
          <a:custGeom>
            <a:avLst/>
            <a:gdLst/>
            <a:ahLst/>
            <a:cxnLst/>
            <a:rect r="r" b="b" t="t" l="l"/>
            <a:pathLst>
              <a:path h="1021245" w="4077062">
                <a:moveTo>
                  <a:pt x="0" y="0"/>
                </a:moveTo>
                <a:lnTo>
                  <a:pt x="4077062" y="0"/>
                </a:lnTo>
                <a:lnTo>
                  <a:pt x="4077062" y="1021245"/>
                </a:lnTo>
                <a:lnTo>
                  <a:pt x="0" y="1021245"/>
                </a:lnTo>
                <a:lnTo>
                  <a:pt x="0" y="0"/>
                </a:lnTo>
                <a:close/>
              </a:path>
            </a:pathLst>
          </a:custGeom>
          <a:blipFill>
            <a:blip r:embed="rId3"/>
            <a:stretch>
              <a:fillRect l="0" t="0" r="0" b="0"/>
            </a:stretch>
          </a:blipFill>
        </p:spPr>
      </p:sp>
      <p:grpSp>
        <p:nvGrpSpPr>
          <p:cNvPr name="Group 7" id="7"/>
          <p:cNvGrpSpPr/>
          <p:nvPr/>
        </p:nvGrpSpPr>
        <p:grpSpPr>
          <a:xfrm rot="0">
            <a:off x="5897880" y="1937617"/>
            <a:ext cx="1934078" cy="7677446"/>
            <a:chOff x="0" y="0"/>
            <a:chExt cx="2578770" cy="10236594"/>
          </a:xfrm>
        </p:grpSpPr>
        <p:sp>
          <p:nvSpPr>
            <p:cNvPr name="AutoShape 8" id="8"/>
            <p:cNvSpPr/>
            <p:nvPr/>
          </p:nvSpPr>
          <p:spPr>
            <a:xfrm flipH="true">
              <a:off x="1520391" y="203"/>
              <a:ext cx="81860" cy="10236188"/>
            </a:xfrm>
            <a:prstGeom prst="line">
              <a:avLst/>
            </a:prstGeom>
            <a:ln cap="flat" w="50800">
              <a:solidFill>
                <a:srgbClr val="000000"/>
              </a:solidFill>
              <a:prstDash val="solid"/>
              <a:headEnd type="none" len="sm" w="sm"/>
              <a:tailEnd type="none" len="sm" w="sm"/>
            </a:ln>
          </p:spPr>
        </p:sp>
        <p:sp>
          <p:nvSpPr>
            <p:cNvPr name="AutoShape 9" id="9"/>
            <p:cNvSpPr/>
            <p:nvPr/>
          </p:nvSpPr>
          <p:spPr>
            <a:xfrm>
              <a:off x="0" y="4274510"/>
              <a:ext cx="1602251" cy="0"/>
            </a:xfrm>
            <a:prstGeom prst="line">
              <a:avLst/>
            </a:prstGeom>
            <a:ln cap="flat" w="50800">
              <a:solidFill>
                <a:srgbClr val="000000"/>
              </a:solidFill>
              <a:prstDash val="solid"/>
              <a:headEnd type="none" len="sm" w="sm"/>
              <a:tailEnd type="none" len="sm" w="sm"/>
            </a:ln>
          </p:spPr>
        </p:sp>
        <p:sp>
          <p:nvSpPr>
            <p:cNvPr name="AutoShape 10" id="10"/>
            <p:cNvSpPr/>
            <p:nvPr/>
          </p:nvSpPr>
          <p:spPr>
            <a:xfrm flipV="true">
              <a:off x="1602251" y="25603"/>
              <a:ext cx="976520" cy="0"/>
            </a:xfrm>
            <a:prstGeom prst="line">
              <a:avLst/>
            </a:prstGeom>
            <a:ln cap="flat" w="50800">
              <a:solidFill>
                <a:srgbClr val="000000"/>
              </a:solidFill>
              <a:prstDash val="solid"/>
              <a:headEnd type="none" len="sm" w="sm"/>
              <a:tailEnd type="arrow" len="sm" w="med"/>
            </a:ln>
          </p:spPr>
        </p:sp>
        <p:sp>
          <p:nvSpPr>
            <p:cNvPr name="AutoShape 11" id="11"/>
            <p:cNvSpPr/>
            <p:nvPr/>
          </p:nvSpPr>
          <p:spPr>
            <a:xfrm>
              <a:off x="1602251" y="1418796"/>
              <a:ext cx="976520" cy="0"/>
            </a:xfrm>
            <a:prstGeom prst="line">
              <a:avLst/>
            </a:prstGeom>
            <a:ln cap="flat" w="50800">
              <a:solidFill>
                <a:srgbClr val="000000"/>
              </a:solidFill>
              <a:prstDash val="solid"/>
              <a:headEnd type="none" len="sm" w="sm"/>
              <a:tailEnd type="arrow" len="sm" w="med"/>
            </a:ln>
          </p:spPr>
        </p:sp>
        <p:sp>
          <p:nvSpPr>
            <p:cNvPr name="AutoShape 12" id="12"/>
            <p:cNvSpPr/>
            <p:nvPr/>
          </p:nvSpPr>
          <p:spPr>
            <a:xfrm>
              <a:off x="1602251" y="2841196"/>
              <a:ext cx="976520" cy="0"/>
            </a:xfrm>
            <a:prstGeom prst="line">
              <a:avLst/>
            </a:prstGeom>
            <a:ln cap="flat" w="50800">
              <a:solidFill>
                <a:srgbClr val="000000"/>
              </a:solidFill>
              <a:prstDash val="solid"/>
              <a:headEnd type="none" len="sm" w="sm"/>
              <a:tailEnd type="arrow" len="sm" w="med"/>
            </a:ln>
          </p:spPr>
        </p:sp>
        <p:sp>
          <p:nvSpPr>
            <p:cNvPr name="AutoShape 13" id="13"/>
            <p:cNvSpPr/>
            <p:nvPr/>
          </p:nvSpPr>
          <p:spPr>
            <a:xfrm>
              <a:off x="1520391" y="4249110"/>
              <a:ext cx="976520" cy="0"/>
            </a:xfrm>
            <a:prstGeom prst="line">
              <a:avLst/>
            </a:prstGeom>
            <a:ln cap="flat" w="50800">
              <a:solidFill>
                <a:srgbClr val="000000"/>
              </a:solidFill>
              <a:prstDash val="solid"/>
              <a:headEnd type="none" len="sm" w="sm"/>
              <a:tailEnd type="arrow" len="sm" w="med"/>
            </a:ln>
          </p:spPr>
        </p:sp>
        <p:sp>
          <p:nvSpPr>
            <p:cNvPr name="AutoShape 14" id="14"/>
            <p:cNvSpPr/>
            <p:nvPr/>
          </p:nvSpPr>
          <p:spPr>
            <a:xfrm>
              <a:off x="1520391" y="7119310"/>
              <a:ext cx="976520" cy="0"/>
            </a:xfrm>
            <a:prstGeom prst="line">
              <a:avLst/>
            </a:prstGeom>
            <a:ln cap="flat" w="50800">
              <a:solidFill>
                <a:srgbClr val="000000"/>
              </a:solidFill>
              <a:prstDash val="solid"/>
              <a:headEnd type="none" len="sm" w="sm"/>
              <a:tailEnd type="arrow" len="sm" w="med"/>
            </a:ln>
          </p:spPr>
        </p:sp>
        <p:sp>
          <p:nvSpPr>
            <p:cNvPr name="AutoShape 15" id="15"/>
            <p:cNvSpPr/>
            <p:nvPr/>
          </p:nvSpPr>
          <p:spPr>
            <a:xfrm>
              <a:off x="1520391" y="8554410"/>
              <a:ext cx="976520" cy="0"/>
            </a:xfrm>
            <a:prstGeom prst="line">
              <a:avLst/>
            </a:prstGeom>
            <a:ln cap="flat" w="50800">
              <a:solidFill>
                <a:srgbClr val="000000"/>
              </a:solidFill>
              <a:prstDash val="solid"/>
              <a:headEnd type="none" len="sm" w="sm"/>
              <a:tailEnd type="arrow" len="sm" w="med"/>
            </a:ln>
          </p:spPr>
        </p:sp>
        <p:sp>
          <p:nvSpPr>
            <p:cNvPr name="AutoShape 16" id="16"/>
            <p:cNvSpPr/>
            <p:nvPr/>
          </p:nvSpPr>
          <p:spPr>
            <a:xfrm>
              <a:off x="1520391" y="10210991"/>
              <a:ext cx="976520" cy="0"/>
            </a:xfrm>
            <a:prstGeom prst="line">
              <a:avLst/>
            </a:prstGeom>
            <a:ln cap="flat" w="50800">
              <a:solidFill>
                <a:srgbClr val="000000"/>
              </a:solidFill>
              <a:prstDash val="solid"/>
              <a:headEnd type="none" len="sm" w="sm"/>
              <a:tailEnd type="arrow" len="sm" w="med"/>
            </a:ln>
          </p:spPr>
        </p:sp>
        <p:sp>
          <p:nvSpPr>
            <p:cNvPr name="AutoShape 17" id="17"/>
            <p:cNvSpPr/>
            <p:nvPr/>
          </p:nvSpPr>
          <p:spPr>
            <a:xfrm>
              <a:off x="1520391" y="5709610"/>
              <a:ext cx="976520" cy="0"/>
            </a:xfrm>
            <a:prstGeom prst="line">
              <a:avLst/>
            </a:prstGeom>
            <a:ln cap="flat" w="50800">
              <a:solidFill>
                <a:srgbClr val="000000"/>
              </a:solidFill>
              <a:prstDash val="solid"/>
              <a:headEnd type="none" len="sm" w="sm"/>
              <a:tailEnd type="arrow" len="sm" w="med"/>
            </a:ln>
          </p:spPr>
        </p:sp>
      </p:grpSp>
      <p:sp>
        <p:nvSpPr>
          <p:cNvPr name="Freeform 18" id="18"/>
          <p:cNvSpPr/>
          <p:nvPr/>
        </p:nvSpPr>
        <p:spPr>
          <a:xfrm flipH="false" flipV="false" rot="0">
            <a:off x="1659688" y="6324565"/>
            <a:ext cx="2651430" cy="3462150"/>
          </a:xfrm>
          <a:custGeom>
            <a:avLst/>
            <a:gdLst/>
            <a:ahLst/>
            <a:cxnLst/>
            <a:rect r="r" b="b" t="t" l="l"/>
            <a:pathLst>
              <a:path h="3462150" w="2651430">
                <a:moveTo>
                  <a:pt x="0" y="0"/>
                </a:moveTo>
                <a:lnTo>
                  <a:pt x="2651430" y="0"/>
                </a:lnTo>
                <a:lnTo>
                  <a:pt x="2651430" y="3462149"/>
                </a:lnTo>
                <a:lnTo>
                  <a:pt x="0" y="3462149"/>
                </a:lnTo>
                <a:lnTo>
                  <a:pt x="0" y="0"/>
                </a:lnTo>
                <a:close/>
              </a:path>
            </a:pathLst>
          </a:custGeom>
          <a:blipFill>
            <a:blip r:embed="rId4"/>
            <a:stretch>
              <a:fillRect l="0" t="0" r="0" b="0"/>
            </a:stretch>
          </a:blipFill>
        </p:spPr>
      </p:sp>
      <p:sp>
        <p:nvSpPr>
          <p:cNvPr name="TextBox 19" id="19"/>
          <p:cNvSpPr txBox="true"/>
          <p:nvPr/>
        </p:nvSpPr>
        <p:spPr>
          <a:xfrm rot="0">
            <a:off x="1353213" y="3762375"/>
            <a:ext cx="4346510" cy="2752725"/>
          </a:xfrm>
          <a:prstGeom prst="rect">
            <a:avLst/>
          </a:prstGeom>
        </p:spPr>
        <p:txBody>
          <a:bodyPr anchor="t" rtlCol="false" tIns="0" lIns="0" bIns="0" rIns="0">
            <a:spAutoFit/>
          </a:bodyPr>
          <a:lstStyle/>
          <a:p>
            <a:pPr algn="l">
              <a:lnSpc>
                <a:spcPts val="7200"/>
              </a:lnSpc>
            </a:pPr>
            <a:r>
              <a:rPr lang="en-US" sz="6000" b="true">
                <a:solidFill>
                  <a:srgbClr val="2A2E3A"/>
                </a:solidFill>
                <a:latin typeface="TT Hoves Bold"/>
                <a:ea typeface="TT Hoves Bold"/>
                <a:cs typeface="TT Hoves Bold"/>
                <a:sym typeface="TT Hoves Bold"/>
              </a:rPr>
              <a:t>Resultados obtenidos</a:t>
            </a:r>
          </a:p>
          <a:p>
            <a:pPr algn="l">
              <a:lnSpc>
                <a:spcPts val="7200"/>
              </a:lnSpc>
            </a:pPr>
          </a:p>
        </p:txBody>
      </p:sp>
      <p:sp>
        <p:nvSpPr>
          <p:cNvPr name="TextBox 20" id="20"/>
          <p:cNvSpPr txBox="true"/>
          <p:nvPr/>
        </p:nvSpPr>
        <p:spPr>
          <a:xfrm rot="0">
            <a:off x="8253825" y="1632961"/>
            <a:ext cx="8614445" cy="8001000"/>
          </a:xfrm>
          <a:prstGeom prst="rect">
            <a:avLst/>
          </a:prstGeom>
        </p:spPr>
        <p:txBody>
          <a:bodyPr anchor="t" rtlCol="false" tIns="0" lIns="0" bIns="0" rIns="0">
            <a:spAutoFit/>
          </a:bodyPr>
          <a:lstStyle/>
          <a:p>
            <a:pPr algn="l">
              <a:lnSpc>
                <a:spcPts val="4200"/>
              </a:lnSpc>
            </a:pPr>
            <a:r>
              <a:rPr lang="en-US" sz="3000">
                <a:solidFill>
                  <a:srgbClr val="2A2E3A"/>
                </a:solidFill>
                <a:latin typeface="Helios"/>
                <a:ea typeface="Helios"/>
                <a:cs typeface="Helios"/>
                <a:sym typeface="Helios"/>
              </a:rPr>
              <a:t>Modernización de la Plataforma Web.</a:t>
            </a:r>
          </a:p>
          <a:p>
            <a:pPr algn="l">
              <a:lnSpc>
                <a:spcPts val="4200"/>
              </a:lnSpc>
            </a:pPr>
          </a:p>
          <a:p>
            <a:pPr algn="l">
              <a:lnSpc>
                <a:spcPts val="4200"/>
              </a:lnSpc>
            </a:pPr>
            <a:r>
              <a:rPr lang="en-US" sz="3000">
                <a:solidFill>
                  <a:srgbClr val="2A2E3A"/>
                </a:solidFill>
                <a:latin typeface="Helios"/>
                <a:ea typeface="Helios"/>
                <a:cs typeface="Helios"/>
                <a:sym typeface="Helios"/>
              </a:rPr>
              <a:t>Automatización de Procesos.</a:t>
            </a:r>
          </a:p>
          <a:p>
            <a:pPr algn="l">
              <a:lnSpc>
                <a:spcPts val="4200"/>
              </a:lnSpc>
            </a:pPr>
          </a:p>
          <a:p>
            <a:pPr algn="l">
              <a:lnSpc>
                <a:spcPts val="4200"/>
              </a:lnSpc>
            </a:pPr>
            <a:r>
              <a:rPr lang="en-US" sz="3000">
                <a:solidFill>
                  <a:srgbClr val="2A2E3A"/>
                </a:solidFill>
                <a:latin typeface="Helios"/>
                <a:ea typeface="Helios"/>
                <a:cs typeface="Helios"/>
                <a:sym typeface="Helios"/>
              </a:rPr>
              <a:t>Funcionalidad de Confirmación de Presupuestos.</a:t>
            </a:r>
          </a:p>
          <a:p>
            <a:pPr algn="l">
              <a:lnSpc>
                <a:spcPts val="4200"/>
              </a:lnSpc>
            </a:pPr>
          </a:p>
          <a:p>
            <a:pPr algn="l">
              <a:lnSpc>
                <a:spcPts val="4200"/>
              </a:lnSpc>
            </a:pPr>
            <a:r>
              <a:rPr lang="en-US" sz="3000">
                <a:solidFill>
                  <a:srgbClr val="2A2E3A"/>
                </a:solidFill>
                <a:latin typeface="Helios"/>
                <a:ea typeface="Helios"/>
                <a:cs typeface="Helios"/>
                <a:sym typeface="Helios"/>
              </a:rPr>
              <a:t>Despliegue de un Chatbot.</a:t>
            </a:r>
          </a:p>
          <a:p>
            <a:pPr algn="l">
              <a:lnSpc>
                <a:spcPts val="4200"/>
              </a:lnSpc>
            </a:pPr>
          </a:p>
          <a:p>
            <a:pPr algn="l">
              <a:lnSpc>
                <a:spcPts val="4200"/>
              </a:lnSpc>
            </a:pPr>
            <a:r>
              <a:rPr lang="en-US" sz="3000">
                <a:solidFill>
                  <a:srgbClr val="2A2E3A"/>
                </a:solidFill>
                <a:latin typeface="Helios"/>
                <a:ea typeface="Helios"/>
                <a:cs typeface="Helios"/>
                <a:sym typeface="Helios"/>
              </a:rPr>
              <a:t>Optimización de la Gestión Documental.</a:t>
            </a:r>
          </a:p>
          <a:p>
            <a:pPr algn="l">
              <a:lnSpc>
                <a:spcPts val="4200"/>
              </a:lnSpc>
            </a:pPr>
          </a:p>
          <a:p>
            <a:pPr algn="l">
              <a:lnSpc>
                <a:spcPts val="4200"/>
              </a:lnSpc>
            </a:pPr>
            <a:r>
              <a:rPr lang="en-US" sz="3000">
                <a:solidFill>
                  <a:srgbClr val="2A2E3A"/>
                </a:solidFill>
                <a:latin typeface="Helios"/>
                <a:ea typeface="Helios"/>
                <a:cs typeface="Helios"/>
                <a:sym typeface="Helios"/>
              </a:rPr>
              <a:t>Sistema de Recordatorios Prioritarios.</a:t>
            </a:r>
          </a:p>
          <a:p>
            <a:pPr algn="l">
              <a:lnSpc>
                <a:spcPts val="4200"/>
              </a:lnSpc>
            </a:pPr>
          </a:p>
          <a:p>
            <a:pPr algn="l">
              <a:lnSpc>
                <a:spcPts val="4200"/>
              </a:lnSpc>
            </a:pPr>
            <a:r>
              <a:rPr lang="en-US" sz="3000">
                <a:solidFill>
                  <a:srgbClr val="2A2E3A"/>
                </a:solidFill>
                <a:latin typeface="Helios"/>
                <a:ea typeface="Helios"/>
                <a:cs typeface="Helios"/>
                <a:sym typeface="Helios"/>
              </a:rPr>
              <a:t>Mejoras en la Satisfacción del Cliente.</a:t>
            </a:r>
          </a:p>
          <a:p>
            <a:pPr algn="l">
              <a:lnSpc>
                <a:spcPts val="4200"/>
              </a:lnSpc>
            </a:pPr>
          </a:p>
          <a:p>
            <a:pPr algn="l">
              <a:lnSpc>
                <a:spcPts val="4200"/>
              </a:lnSpc>
            </a:pPr>
            <a:r>
              <a:rPr lang="en-US" sz="3000">
                <a:solidFill>
                  <a:srgbClr val="2A2E3A"/>
                </a:solidFill>
                <a:latin typeface="Helios"/>
                <a:ea typeface="Helios"/>
                <a:cs typeface="Helios"/>
                <a:sym typeface="Helios"/>
              </a:rPr>
              <a:t>Impacto en la Eficiencia Operativa.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815549" y="4074565"/>
          <a:ext cx="11405309" cy="5698085"/>
        </p:xfrm>
        <a:graphic>
          <a:graphicData uri="http://schemas.openxmlformats.org/drawingml/2006/table">
            <a:tbl>
              <a:tblPr/>
              <a:tblGrid>
                <a:gridCol w="11405309"/>
              </a:tblGrid>
              <a:tr h="1128274">
                <a:tc>
                  <a:txBody>
                    <a:bodyPr anchor="t" rtlCol="false"/>
                    <a:lstStyle/>
                    <a:p>
                      <a:pPr algn="l" marL="561339" indent="-280669" lvl="1">
                        <a:lnSpc>
                          <a:spcPts val="3639"/>
                        </a:lnSpc>
                        <a:buFont typeface="Arial"/>
                        <a:buChar char="•"/>
                        <a:defRPr/>
                      </a:pPr>
                      <a:r>
                        <a:rPr lang="en-US" sz="2599">
                          <a:solidFill>
                            <a:srgbClr val="2A2E3A"/>
                          </a:solidFill>
                          <a:latin typeface="Helios"/>
                          <a:ea typeface="Helios"/>
                          <a:cs typeface="Helios"/>
                          <a:sym typeface="Helios"/>
                        </a:rPr>
                        <a:t>Problemas con el desarrollo del chatbot.</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0">
                      <a:solidFill>
                        <a:srgbClr val="EDECED"/>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147179">
                <a:tc>
                  <a:txBody>
                    <a:bodyPr anchor="t" rtlCol="false"/>
                    <a:lstStyle/>
                    <a:p>
                      <a:pPr algn="l" marL="561339" indent="-280669" lvl="1">
                        <a:lnSpc>
                          <a:spcPts val="3639"/>
                        </a:lnSpc>
                        <a:buFont typeface="Arial"/>
                        <a:buChar char="•"/>
                        <a:defRPr/>
                      </a:pPr>
                      <a:r>
                        <a:rPr lang="en-US" sz="2599">
                          <a:solidFill>
                            <a:srgbClr val="2A2E3A"/>
                          </a:solidFill>
                          <a:latin typeface="Helios"/>
                          <a:ea typeface="Helios"/>
                          <a:cs typeface="Helios"/>
                          <a:sym typeface="Helios"/>
                        </a:rPr>
                        <a:t>Migración a una base de datos más robusta.</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147179">
                <a:tc>
                  <a:txBody>
                    <a:bodyPr anchor="t" rtlCol="false"/>
                    <a:lstStyle/>
                    <a:p>
                      <a:pPr algn="l" marL="561339" indent="-280669" lvl="1">
                        <a:lnSpc>
                          <a:spcPts val="3639"/>
                        </a:lnSpc>
                        <a:buFont typeface="Arial"/>
                        <a:buChar char="•"/>
                        <a:defRPr/>
                      </a:pPr>
                      <a:r>
                        <a:rPr lang="en-US" sz="2599">
                          <a:solidFill>
                            <a:srgbClr val="2A2E3A"/>
                          </a:solidFill>
                          <a:latin typeface="Helios"/>
                          <a:ea typeface="Helios"/>
                          <a:cs typeface="Helios"/>
                          <a:sym typeface="Helios"/>
                        </a:rPr>
                        <a:t>Problemas para coordinar reuniones.</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147179">
                <a:tc>
                  <a:txBody>
                    <a:bodyPr anchor="t" rtlCol="false"/>
                    <a:lstStyle/>
                    <a:p>
                      <a:pPr algn="l" marL="561339" indent="-280669" lvl="1">
                        <a:lnSpc>
                          <a:spcPts val="3639"/>
                        </a:lnSpc>
                        <a:buFont typeface="Arial"/>
                        <a:buChar char="•"/>
                        <a:defRPr/>
                      </a:pPr>
                      <a:r>
                        <a:rPr lang="en-US" sz="2599">
                          <a:solidFill>
                            <a:srgbClr val="2A2E3A"/>
                          </a:solidFill>
                          <a:latin typeface="Helios"/>
                          <a:ea typeface="Helios"/>
                          <a:cs typeface="Helios"/>
                          <a:sym typeface="Helios"/>
                        </a:rPr>
                        <a:t>Retrasos en la aprobación de decisiones clave.</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128274">
                <a:tc>
                  <a:txBody>
                    <a:bodyPr anchor="t" rtlCol="false"/>
                    <a:lstStyle/>
                    <a:p>
                      <a:pPr algn="l" marL="539749" indent="-269875" lvl="1">
                        <a:lnSpc>
                          <a:spcPts val="3499"/>
                        </a:lnSpc>
                        <a:buFont typeface="Arial"/>
                        <a:buChar char="•"/>
                        <a:defRPr/>
                      </a:pP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0">
                      <a:solidFill>
                        <a:srgbClr val="EDECED"/>
                      </a:solidFill>
                      <a:prstDash val="solid"/>
                      <a:round/>
                      <a:headEnd type="none" w="med" len="med"/>
                      <a:tailEnd type="none" w="med" len="med"/>
                    </a:lnB>
                  </a:tcPr>
                </a:tc>
              </a:tr>
            </a:tbl>
          </a:graphicData>
        </a:graphic>
      </p:graphicFrame>
      <p:sp>
        <p:nvSpPr>
          <p:cNvPr name="Freeform 3" id="3"/>
          <p:cNvSpPr/>
          <p:nvPr/>
        </p:nvSpPr>
        <p:spPr>
          <a:xfrm flipH="false" flipV="false" rot="0">
            <a:off x="0" y="0"/>
            <a:ext cx="4477382" cy="10287000"/>
          </a:xfrm>
          <a:custGeom>
            <a:avLst/>
            <a:gdLst/>
            <a:ahLst/>
            <a:cxnLst/>
            <a:rect r="r" b="b" t="t" l="l"/>
            <a:pathLst>
              <a:path h="10287000" w="4477382">
                <a:moveTo>
                  <a:pt x="0" y="0"/>
                </a:moveTo>
                <a:lnTo>
                  <a:pt x="4477382" y="0"/>
                </a:lnTo>
                <a:lnTo>
                  <a:pt x="4477382" y="10287000"/>
                </a:lnTo>
                <a:lnTo>
                  <a:pt x="0" y="10287000"/>
                </a:lnTo>
                <a:lnTo>
                  <a:pt x="0" y="0"/>
                </a:lnTo>
                <a:close/>
              </a:path>
            </a:pathLst>
          </a:custGeom>
          <a:blipFill>
            <a:blip r:embed="rId2"/>
            <a:stretch>
              <a:fillRect l="-7478" t="0" r="-45691" b="0"/>
            </a:stretch>
          </a:blipFill>
        </p:spPr>
      </p:sp>
      <p:grpSp>
        <p:nvGrpSpPr>
          <p:cNvPr name="Group 4" id="4"/>
          <p:cNvGrpSpPr/>
          <p:nvPr/>
        </p:nvGrpSpPr>
        <p:grpSpPr>
          <a:xfrm rot="0">
            <a:off x="15405497" y="9772650"/>
            <a:ext cx="5765006" cy="10287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4815549" y="1028700"/>
            <a:ext cx="11405309" cy="1981200"/>
          </a:xfrm>
          <a:prstGeom prst="rect">
            <a:avLst/>
          </a:prstGeom>
        </p:spPr>
        <p:txBody>
          <a:bodyPr anchor="t" rtlCol="false" tIns="0" lIns="0" bIns="0" rIns="0">
            <a:spAutoFit/>
          </a:bodyPr>
          <a:lstStyle/>
          <a:p>
            <a:pPr algn="l">
              <a:lnSpc>
                <a:spcPts val="7800"/>
              </a:lnSpc>
            </a:pPr>
            <a:r>
              <a:rPr lang="en-US" sz="6500" b="true">
                <a:solidFill>
                  <a:srgbClr val="A20E20"/>
                </a:solidFill>
                <a:latin typeface="TT Hoves Bold"/>
                <a:ea typeface="TT Hoves Bold"/>
                <a:cs typeface="TT Hoves Bold"/>
                <a:sym typeface="TT Hoves Bold"/>
              </a:rPr>
              <a:t>Obstáculos presentados durante el desarrollo</a:t>
            </a:r>
          </a:p>
        </p:txBody>
      </p:sp>
      <p:sp>
        <p:nvSpPr>
          <p:cNvPr name="Freeform 8" id="8"/>
          <p:cNvSpPr/>
          <p:nvPr/>
        </p:nvSpPr>
        <p:spPr>
          <a:xfrm flipH="false" flipV="false" rot="0">
            <a:off x="13623116" y="0"/>
            <a:ext cx="4664884" cy="1168485"/>
          </a:xfrm>
          <a:custGeom>
            <a:avLst/>
            <a:gdLst/>
            <a:ahLst/>
            <a:cxnLst/>
            <a:rect r="r" b="b" t="t" l="l"/>
            <a:pathLst>
              <a:path h="1168485" w="4664884">
                <a:moveTo>
                  <a:pt x="0" y="0"/>
                </a:moveTo>
                <a:lnTo>
                  <a:pt x="4664884" y="0"/>
                </a:lnTo>
                <a:lnTo>
                  <a:pt x="4664884" y="1168485"/>
                </a:lnTo>
                <a:lnTo>
                  <a:pt x="0" y="1168485"/>
                </a:lnTo>
                <a:lnTo>
                  <a:pt x="0" y="0"/>
                </a:lnTo>
                <a:close/>
              </a:path>
            </a:pathLst>
          </a:custGeom>
          <a:blipFill>
            <a:blip r:embed="rId3"/>
            <a:stretch>
              <a:fillRect l="0" t="0" r="0" b="0"/>
            </a:stretch>
          </a:blipFill>
        </p:spPr>
      </p:sp>
      <p:sp>
        <p:nvSpPr>
          <p:cNvPr name="Freeform 9" id="9"/>
          <p:cNvSpPr/>
          <p:nvPr/>
        </p:nvSpPr>
        <p:spPr>
          <a:xfrm flipH="false" flipV="false" rot="0">
            <a:off x="0" y="16871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80082" y="4665155"/>
            <a:ext cx="9643701" cy="1640668"/>
            <a:chOff x="0" y="0"/>
            <a:chExt cx="12858268" cy="2187557"/>
          </a:xfrm>
        </p:grpSpPr>
        <p:grpSp>
          <p:nvGrpSpPr>
            <p:cNvPr name="Group 3" id="3"/>
            <p:cNvGrpSpPr>
              <a:grpSpLocks noChangeAspect="true"/>
            </p:cNvGrpSpPr>
            <p:nvPr/>
          </p:nvGrpSpPr>
          <p:grpSpPr>
            <a:xfrm rot="0">
              <a:off x="0" y="0"/>
              <a:ext cx="2187566" cy="218755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2860" r="0" b="-22860"/>
                </a:stretch>
              </a:blipFill>
            </p:spPr>
          </p:sp>
        </p:grpSp>
        <p:sp>
          <p:nvSpPr>
            <p:cNvPr name="TextBox 5" id="5"/>
            <p:cNvSpPr txBox="true"/>
            <p:nvPr/>
          </p:nvSpPr>
          <p:spPr>
            <a:xfrm rot="0">
              <a:off x="3808368" y="205825"/>
              <a:ext cx="9049900" cy="814933"/>
            </a:xfrm>
            <a:prstGeom prst="rect">
              <a:avLst/>
            </a:prstGeom>
          </p:spPr>
          <p:txBody>
            <a:bodyPr anchor="t" rtlCol="false" tIns="0" lIns="0" bIns="0" rIns="0">
              <a:spAutoFit/>
            </a:bodyPr>
            <a:lstStyle/>
            <a:p>
              <a:pPr algn="l" marL="0" indent="0" lvl="0">
                <a:lnSpc>
                  <a:spcPts val="4691"/>
                </a:lnSpc>
                <a:spcBef>
                  <a:spcPct val="0"/>
                </a:spcBef>
              </a:pPr>
              <a:r>
                <a:rPr lang="en-US" b="true" sz="3909">
                  <a:solidFill>
                    <a:srgbClr val="2A2E3A"/>
                  </a:solidFill>
                  <a:latin typeface="Helios Bold"/>
                  <a:ea typeface="Helios Bold"/>
                  <a:cs typeface="Helios Bold"/>
                  <a:sym typeface="Helios Bold"/>
                </a:rPr>
                <a:t>Paula Arancibia</a:t>
              </a:r>
            </a:p>
          </p:txBody>
        </p:sp>
        <p:sp>
          <p:nvSpPr>
            <p:cNvPr name="TextBox 6" id="6"/>
            <p:cNvSpPr txBox="true"/>
            <p:nvPr/>
          </p:nvSpPr>
          <p:spPr>
            <a:xfrm rot="0">
              <a:off x="3808368" y="1130038"/>
              <a:ext cx="9049900" cy="909236"/>
            </a:xfrm>
            <a:prstGeom prst="rect">
              <a:avLst/>
            </a:prstGeom>
          </p:spPr>
          <p:txBody>
            <a:bodyPr anchor="t" rtlCol="false" tIns="0" lIns="0" bIns="0" rIns="0">
              <a:spAutoFit/>
            </a:bodyPr>
            <a:lstStyle/>
            <a:p>
              <a:pPr algn="l">
                <a:lnSpc>
                  <a:spcPts val="2838"/>
                </a:lnSpc>
              </a:pPr>
              <a:r>
                <a:rPr lang="en-US" sz="2027">
                  <a:solidFill>
                    <a:srgbClr val="2A2E3A"/>
                  </a:solidFill>
                  <a:latin typeface="Helios"/>
                  <a:ea typeface="Helios"/>
                  <a:cs typeface="Helios"/>
                  <a:sym typeface="Helios"/>
                </a:rPr>
                <a:t> Pruebas de calidad, implementación del chatbot y gestión de presupuestos.</a:t>
              </a:r>
            </a:p>
          </p:txBody>
        </p:sp>
      </p:grpSp>
      <p:grpSp>
        <p:nvGrpSpPr>
          <p:cNvPr name="Group 7" id="7"/>
          <p:cNvGrpSpPr/>
          <p:nvPr/>
        </p:nvGrpSpPr>
        <p:grpSpPr>
          <a:xfrm rot="0">
            <a:off x="-1287623" y="9258300"/>
            <a:ext cx="5765006" cy="1028700"/>
            <a:chOff x="0" y="0"/>
            <a:chExt cx="1049690" cy="187305"/>
          </a:xfrm>
        </p:grpSpPr>
        <p:sp>
          <p:nvSpPr>
            <p:cNvPr name="Freeform 8" id="8"/>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9" id="9"/>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8163311" y="2248072"/>
            <a:ext cx="9560472" cy="1626508"/>
            <a:chOff x="0" y="0"/>
            <a:chExt cx="12747296" cy="2168678"/>
          </a:xfrm>
        </p:grpSpPr>
        <p:grpSp>
          <p:nvGrpSpPr>
            <p:cNvPr name="Group 11" id="11"/>
            <p:cNvGrpSpPr>
              <a:grpSpLocks noChangeAspect="true"/>
            </p:cNvGrpSpPr>
            <p:nvPr/>
          </p:nvGrpSpPr>
          <p:grpSpPr>
            <a:xfrm rot="0">
              <a:off x="0" y="0"/>
              <a:ext cx="2168686" cy="2168678"/>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5783" t="-29304" r="-12308" b="-41485"/>
                </a:stretch>
              </a:blipFill>
            </p:spPr>
          </p:sp>
        </p:grpSp>
        <p:sp>
          <p:nvSpPr>
            <p:cNvPr name="TextBox 13" id="13"/>
            <p:cNvSpPr txBox="true"/>
            <p:nvPr/>
          </p:nvSpPr>
          <p:spPr>
            <a:xfrm rot="0">
              <a:off x="3775500" y="328280"/>
              <a:ext cx="8971796" cy="807982"/>
            </a:xfrm>
            <a:prstGeom prst="rect">
              <a:avLst/>
            </a:prstGeom>
          </p:spPr>
          <p:txBody>
            <a:bodyPr anchor="t" rtlCol="false" tIns="0" lIns="0" bIns="0" rIns="0">
              <a:spAutoFit/>
            </a:bodyPr>
            <a:lstStyle/>
            <a:p>
              <a:pPr algn="l" marL="0" indent="0" lvl="0">
                <a:lnSpc>
                  <a:spcPts val="4650"/>
                </a:lnSpc>
                <a:spcBef>
                  <a:spcPct val="0"/>
                </a:spcBef>
              </a:pPr>
              <a:r>
                <a:rPr lang="en-US" b="true" sz="3875">
                  <a:solidFill>
                    <a:srgbClr val="2A2E3A"/>
                  </a:solidFill>
                  <a:latin typeface="Helios Bold"/>
                  <a:ea typeface="Helios Bold"/>
                  <a:cs typeface="Helios Bold"/>
                  <a:sym typeface="Helios Bold"/>
                </a:rPr>
                <a:t>Fabian Albornoz</a:t>
              </a:r>
            </a:p>
          </p:txBody>
        </p:sp>
        <p:sp>
          <p:nvSpPr>
            <p:cNvPr name="TextBox 14" id="14"/>
            <p:cNvSpPr txBox="true"/>
            <p:nvPr/>
          </p:nvSpPr>
          <p:spPr>
            <a:xfrm rot="0">
              <a:off x="3775500" y="1225060"/>
              <a:ext cx="8971796" cy="919675"/>
            </a:xfrm>
            <a:prstGeom prst="rect">
              <a:avLst/>
            </a:prstGeom>
          </p:spPr>
          <p:txBody>
            <a:bodyPr anchor="t" rtlCol="false" tIns="0" lIns="0" bIns="0" rIns="0">
              <a:spAutoFit/>
            </a:bodyPr>
            <a:lstStyle/>
            <a:p>
              <a:pPr algn="l">
                <a:lnSpc>
                  <a:spcPts val="2800"/>
                </a:lnSpc>
              </a:pPr>
              <a:r>
                <a:rPr lang="en-US" sz="2000">
                  <a:solidFill>
                    <a:srgbClr val="2A2E3A"/>
                  </a:solidFill>
                  <a:latin typeface="Helios"/>
                  <a:ea typeface="Helios"/>
                  <a:cs typeface="Helios"/>
                  <a:sym typeface="Helios"/>
                </a:rPr>
                <a:t>Diseño y desarrollo del frontend con enfoque en experiencia de usuario.</a:t>
              </a:r>
            </a:p>
          </p:txBody>
        </p:sp>
      </p:grpSp>
      <p:grpSp>
        <p:nvGrpSpPr>
          <p:cNvPr name="Group 15" id="15"/>
          <p:cNvGrpSpPr/>
          <p:nvPr/>
        </p:nvGrpSpPr>
        <p:grpSpPr>
          <a:xfrm rot="0">
            <a:off x="8163311" y="6784168"/>
            <a:ext cx="9670070" cy="1815685"/>
            <a:chOff x="0" y="0"/>
            <a:chExt cx="12893426" cy="2420914"/>
          </a:xfrm>
        </p:grpSpPr>
        <p:grpSp>
          <p:nvGrpSpPr>
            <p:cNvPr name="Group 16" id="16"/>
            <p:cNvGrpSpPr>
              <a:grpSpLocks noChangeAspect="true"/>
            </p:cNvGrpSpPr>
            <p:nvPr/>
          </p:nvGrpSpPr>
          <p:grpSpPr>
            <a:xfrm rot="0">
              <a:off x="0" y="0"/>
              <a:ext cx="2193547" cy="2193539"/>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1518" t="-34688" r="-35600" b="-42431"/>
                </a:stretch>
              </a:blipFill>
            </p:spPr>
          </p:sp>
        </p:grpSp>
        <p:sp>
          <p:nvSpPr>
            <p:cNvPr name="TextBox 18" id="18"/>
            <p:cNvSpPr txBox="true"/>
            <p:nvPr/>
          </p:nvSpPr>
          <p:spPr>
            <a:xfrm rot="0">
              <a:off x="3818781" y="567121"/>
              <a:ext cx="9074645" cy="826660"/>
            </a:xfrm>
            <a:prstGeom prst="rect">
              <a:avLst/>
            </a:prstGeom>
          </p:spPr>
          <p:txBody>
            <a:bodyPr anchor="t" rtlCol="false" tIns="0" lIns="0" bIns="0" rIns="0">
              <a:spAutoFit/>
            </a:bodyPr>
            <a:lstStyle/>
            <a:p>
              <a:pPr algn="l" marL="0" indent="0" lvl="0">
                <a:lnSpc>
                  <a:spcPts val="4704"/>
                </a:lnSpc>
                <a:spcBef>
                  <a:spcPct val="0"/>
                </a:spcBef>
              </a:pPr>
              <a:r>
                <a:rPr lang="en-US" b="true" sz="3920">
                  <a:solidFill>
                    <a:srgbClr val="2A2E3A"/>
                  </a:solidFill>
                  <a:latin typeface="Helios Bold"/>
                  <a:ea typeface="Helios Bold"/>
                  <a:cs typeface="Helios Bold"/>
                  <a:sym typeface="Helios Bold"/>
                </a:rPr>
                <a:t>Alonso Arellano</a:t>
              </a:r>
            </a:p>
          </p:txBody>
        </p:sp>
        <p:sp>
          <p:nvSpPr>
            <p:cNvPr name="TextBox 19" id="19"/>
            <p:cNvSpPr txBox="true"/>
            <p:nvPr/>
          </p:nvSpPr>
          <p:spPr>
            <a:xfrm rot="0">
              <a:off x="3818781" y="1486568"/>
              <a:ext cx="9074645" cy="934346"/>
            </a:xfrm>
            <a:prstGeom prst="rect">
              <a:avLst/>
            </a:prstGeom>
          </p:spPr>
          <p:txBody>
            <a:bodyPr anchor="t" rtlCol="false" tIns="0" lIns="0" bIns="0" rIns="0">
              <a:spAutoFit/>
            </a:bodyPr>
            <a:lstStyle/>
            <a:p>
              <a:pPr algn="l">
                <a:lnSpc>
                  <a:spcPts val="2850"/>
                </a:lnSpc>
              </a:pPr>
              <a:r>
                <a:rPr lang="en-US" sz="2036">
                  <a:solidFill>
                    <a:srgbClr val="2A2E3A"/>
                  </a:solidFill>
                  <a:latin typeface="Helios"/>
                  <a:ea typeface="Helios"/>
                  <a:cs typeface="Helios"/>
                  <a:sym typeface="Helios"/>
                </a:rPr>
                <a:t>Ba</a:t>
              </a:r>
              <a:r>
                <a:rPr lang="en-US" sz="2036" u="none">
                  <a:solidFill>
                    <a:srgbClr val="2A2E3A"/>
                  </a:solidFill>
                  <a:latin typeface="Helios"/>
                  <a:ea typeface="Helios"/>
                  <a:cs typeface="Helios"/>
                  <a:sym typeface="Helios"/>
                </a:rPr>
                <a:t>ckend en Django, gestión de datos y automatización de procesos.</a:t>
              </a:r>
            </a:p>
          </p:txBody>
        </p:sp>
      </p:grpSp>
      <p:sp>
        <p:nvSpPr>
          <p:cNvPr name="Freeform 20" id="20"/>
          <p:cNvSpPr/>
          <p:nvPr/>
        </p:nvSpPr>
        <p:spPr>
          <a:xfrm flipH="false" flipV="false" rot="0">
            <a:off x="0" y="16871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5"/>
            <a:stretch>
              <a:fillRect l="0" t="0" r="0" b="0"/>
            </a:stretch>
          </a:blipFill>
        </p:spPr>
      </p:sp>
      <p:sp>
        <p:nvSpPr>
          <p:cNvPr name="Freeform 21" id="21"/>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6"/>
            <a:stretch>
              <a:fillRect l="0" t="0" r="0" b="0"/>
            </a:stretch>
          </a:blipFill>
        </p:spPr>
      </p:sp>
      <p:sp>
        <p:nvSpPr>
          <p:cNvPr name="TextBox 22" id="22"/>
          <p:cNvSpPr txBox="true"/>
          <p:nvPr/>
        </p:nvSpPr>
        <p:spPr>
          <a:xfrm rot="0">
            <a:off x="272233" y="4231468"/>
            <a:ext cx="7371857" cy="2552700"/>
          </a:xfrm>
          <a:prstGeom prst="rect">
            <a:avLst/>
          </a:prstGeom>
        </p:spPr>
        <p:txBody>
          <a:bodyPr anchor="t" rtlCol="false" tIns="0" lIns="0" bIns="0" rIns="0">
            <a:spAutoFit/>
          </a:bodyPr>
          <a:lstStyle/>
          <a:p>
            <a:pPr algn="l">
              <a:lnSpc>
                <a:spcPts val="5880"/>
              </a:lnSpc>
            </a:pPr>
            <a:r>
              <a:rPr lang="en-US" sz="4900" b="true">
                <a:solidFill>
                  <a:srgbClr val="A20E20"/>
                </a:solidFill>
                <a:latin typeface="TT Hoves Bold"/>
                <a:ea typeface="TT Hoves Bold"/>
                <a:cs typeface="TT Hoves Bold"/>
                <a:sym typeface="TT Hoves Bold"/>
              </a:rPr>
              <a:t>INTEGRANTES DEL PROYECTO</a:t>
            </a:r>
          </a:p>
          <a:p>
            <a:pPr algn="l">
              <a:lnSpc>
                <a:spcPts val="852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502" r="0" b="1502"/>
            <a:stretch>
              <a:fillRect/>
            </a:stretch>
          </p:blipFill>
          <p:spPr>
            <a:xfrm flipH="false" flipV="false">
              <a:off x="0" y="0"/>
              <a:ext cx="12128500" cy="6794500"/>
            </a:xfrm>
            <a:prstGeom prst="rect">
              <a:avLst/>
            </a:prstGeom>
          </p:spPr>
        </p:pic>
        <p:pic>
          <p:nvPicPr>
            <p:cNvPr name="Picture 4" id="4"/>
            <p:cNvPicPr>
              <a:picLocks noChangeAspect="true"/>
            </p:cNvPicPr>
            <p:nvPr/>
          </p:nvPicPr>
          <p:blipFill>
            <a:blip r:embed="rId3"/>
            <a:srcRect l="1747" t="0" r="1747" b="0"/>
            <a:stretch>
              <a:fillRect/>
            </a:stretch>
          </p:blipFill>
          <p:spPr>
            <a:xfrm flipH="false" flipV="false">
              <a:off x="12255500" y="0"/>
              <a:ext cx="12128500" cy="6794500"/>
            </a:xfrm>
            <a:prstGeom prst="rect">
              <a:avLst/>
            </a:prstGeom>
          </p:spPr>
        </p:pic>
        <p:pic>
          <p:nvPicPr>
            <p:cNvPr name="Picture 5" id="5"/>
            <p:cNvPicPr>
              <a:picLocks noChangeAspect="true"/>
            </p:cNvPicPr>
            <p:nvPr/>
          </p:nvPicPr>
          <p:blipFill>
            <a:blip r:embed="rId4"/>
            <a:srcRect l="1803" t="0" r="1803" b="0"/>
            <a:stretch>
              <a:fillRect/>
            </a:stretch>
          </p:blipFill>
          <p:spPr>
            <a:xfrm flipH="false" flipV="false">
              <a:off x="0" y="6921500"/>
              <a:ext cx="12128500" cy="6794500"/>
            </a:xfrm>
            <a:prstGeom prst="rect">
              <a:avLst/>
            </a:prstGeom>
          </p:spPr>
        </p:pic>
        <p:pic>
          <p:nvPicPr>
            <p:cNvPr name="Picture 6" id="6"/>
            <p:cNvPicPr>
              <a:picLocks noChangeAspect="true"/>
            </p:cNvPicPr>
            <p:nvPr/>
          </p:nvPicPr>
          <p:blipFill>
            <a:blip r:embed="rId5"/>
            <a:srcRect l="1641" t="0" r="1641" b="0"/>
            <a:stretch>
              <a:fillRect/>
            </a:stretch>
          </p:blipFill>
          <p:spPr>
            <a:xfrm flipH="false" flipV="false">
              <a:off x="12255500" y="6921500"/>
              <a:ext cx="12128500" cy="6794500"/>
            </a:xfrm>
            <a:prstGeom prst="rect">
              <a:avLst/>
            </a:prstGeom>
          </p:spPr>
        </p:pic>
      </p:grpSp>
      <p:grpSp>
        <p:nvGrpSpPr>
          <p:cNvPr name="Group 7" id="7"/>
          <p:cNvGrpSpPr/>
          <p:nvPr/>
        </p:nvGrpSpPr>
        <p:grpSpPr>
          <a:xfrm rot="0">
            <a:off x="6333780" y="3624249"/>
            <a:ext cx="5620441" cy="3038501"/>
            <a:chOff x="0" y="0"/>
            <a:chExt cx="1386551" cy="749592"/>
          </a:xfrm>
        </p:grpSpPr>
        <p:sp>
          <p:nvSpPr>
            <p:cNvPr name="Freeform 8" id="8"/>
            <p:cNvSpPr/>
            <p:nvPr/>
          </p:nvSpPr>
          <p:spPr>
            <a:xfrm flipH="false" flipV="false" rot="0">
              <a:off x="0" y="0"/>
              <a:ext cx="1386551" cy="749592"/>
            </a:xfrm>
            <a:custGeom>
              <a:avLst/>
              <a:gdLst/>
              <a:ahLst/>
              <a:cxnLst/>
              <a:rect r="r" b="b" t="t" l="l"/>
              <a:pathLst>
                <a:path h="749592" w="1386551">
                  <a:moveTo>
                    <a:pt x="693276" y="0"/>
                  </a:moveTo>
                  <a:lnTo>
                    <a:pt x="1386551" y="203200"/>
                  </a:lnTo>
                  <a:lnTo>
                    <a:pt x="1386551" y="546392"/>
                  </a:lnTo>
                  <a:lnTo>
                    <a:pt x="693276" y="749592"/>
                  </a:lnTo>
                  <a:lnTo>
                    <a:pt x="0" y="546392"/>
                  </a:lnTo>
                  <a:lnTo>
                    <a:pt x="0" y="203200"/>
                  </a:lnTo>
                  <a:lnTo>
                    <a:pt x="693276" y="0"/>
                  </a:lnTo>
                  <a:close/>
                </a:path>
              </a:pathLst>
            </a:custGeom>
            <a:solidFill>
              <a:srgbClr val="A20E20"/>
            </a:solidFill>
          </p:spPr>
        </p:sp>
        <p:sp>
          <p:nvSpPr>
            <p:cNvPr name="TextBox 9" id="9"/>
            <p:cNvSpPr txBox="true"/>
            <p:nvPr/>
          </p:nvSpPr>
          <p:spPr>
            <a:xfrm>
              <a:off x="0" y="111125"/>
              <a:ext cx="1386551" cy="498767"/>
            </a:xfrm>
            <a:prstGeom prst="rect">
              <a:avLst/>
            </a:prstGeom>
          </p:spPr>
          <p:txBody>
            <a:bodyPr anchor="ctr" rtlCol="false" tIns="40519" lIns="40519" bIns="40519" rIns="40519"/>
            <a:lstStyle/>
            <a:p>
              <a:pPr algn="ctr">
                <a:lnSpc>
                  <a:spcPts val="1674"/>
                </a:lnSpc>
              </a:pPr>
            </a:p>
          </p:txBody>
        </p:sp>
      </p:grpSp>
      <p:sp>
        <p:nvSpPr>
          <p:cNvPr name="TextBox 10" id="10"/>
          <p:cNvSpPr txBox="true"/>
          <p:nvPr/>
        </p:nvSpPr>
        <p:spPr>
          <a:xfrm rot="0">
            <a:off x="7582186" y="4480522"/>
            <a:ext cx="3695637" cy="1790065"/>
          </a:xfrm>
          <a:prstGeom prst="rect">
            <a:avLst/>
          </a:prstGeom>
        </p:spPr>
        <p:txBody>
          <a:bodyPr anchor="t" rtlCol="false" tIns="0" lIns="0" bIns="0" rIns="0">
            <a:spAutoFit/>
          </a:bodyPr>
          <a:lstStyle/>
          <a:p>
            <a:pPr algn="ctr">
              <a:lnSpc>
                <a:spcPts val="4759"/>
              </a:lnSpc>
            </a:pPr>
            <a:r>
              <a:rPr lang="en-US" sz="3399">
                <a:solidFill>
                  <a:srgbClr val="FFFFFF"/>
                </a:solidFill>
                <a:latin typeface="Helios"/>
                <a:ea typeface="Helios"/>
                <a:cs typeface="Helios"/>
                <a:sym typeface="Helios"/>
              </a:rPr>
              <a:t>PREGUNTAS DE LA COMISIÓN</a:t>
            </a:r>
          </a:p>
          <a:p>
            <a:pPr algn="ctr">
              <a:lnSpc>
                <a:spcPts val="4759"/>
              </a:lnSpc>
            </a:pPr>
          </a:p>
        </p:txBody>
      </p:sp>
      <p:sp>
        <p:nvSpPr>
          <p:cNvPr name="Freeform 11" id="11"/>
          <p:cNvSpPr/>
          <p:nvPr/>
        </p:nvSpPr>
        <p:spPr>
          <a:xfrm flipH="false" flipV="false" rot="0">
            <a:off x="6555858" y="4556722"/>
            <a:ext cx="1026328" cy="1173556"/>
          </a:xfrm>
          <a:custGeom>
            <a:avLst/>
            <a:gdLst/>
            <a:ahLst/>
            <a:cxnLst/>
            <a:rect r="r" b="b" t="t" l="l"/>
            <a:pathLst>
              <a:path h="1173556" w="1026328">
                <a:moveTo>
                  <a:pt x="0" y="0"/>
                </a:moveTo>
                <a:lnTo>
                  <a:pt x="1026328" y="0"/>
                </a:lnTo>
                <a:lnTo>
                  <a:pt x="1026328" y="1173556"/>
                </a:lnTo>
                <a:lnTo>
                  <a:pt x="0" y="1173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4109936" y="197513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true" flipV="false" rot="109907">
            <a:off x="13834023" y="4185739"/>
            <a:ext cx="4357863" cy="6083311"/>
          </a:xfrm>
          <a:custGeom>
            <a:avLst/>
            <a:gdLst/>
            <a:ahLst/>
            <a:cxnLst/>
            <a:rect r="r" b="b" t="t" l="l"/>
            <a:pathLst>
              <a:path h="6083311" w="4357863">
                <a:moveTo>
                  <a:pt x="4357863" y="0"/>
                </a:moveTo>
                <a:lnTo>
                  <a:pt x="0" y="0"/>
                </a:lnTo>
                <a:lnTo>
                  <a:pt x="0" y="6083311"/>
                </a:lnTo>
                <a:lnTo>
                  <a:pt x="4357863" y="6083311"/>
                </a:lnTo>
                <a:lnTo>
                  <a:pt x="43578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796505">
            <a:off x="1028700" y="4117643"/>
            <a:ext cx="4722363" cy="6169357"/>
          </a:xfrm>
          <a:custGeom>
            <a:avLst/>
            <a:gdLst/>
            <a:ahLst/>
            <a:cxnLst/>
            <a:rect r="r" b="b" t="t" l="l"/>
            <a:pathLst>
              <a:path h="6169357" w="4722363">
                <a:moveTo>
                  <a:pt x="4722363" y="0"/>
                </a:moveTo>
                <a:lnTo>
                  <a:pt x="0" y="0"/>
                </a:lnTo>
                <a:lnTo>
                  <a:pt x="0" y="6169357"/>
                </a:lnTo>
                <a:lnTo>
                  <a:pt x="4722363" y="6169357"/>
                </a:lnTo>
                <a:lnTo>
                  <a:pt x="472236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276476" y="4566314"/>
            <a:ext cx="8823821" cy="1591944"/>
          </a:xfrm>
          <a:prstGeom prst="rect">
            <a:avLst/>
          </a:prstGeom>
        </p:spPr>
        <p:txBody>
          <a:bodyPr anchor="t" rtlCol="false" tIns="0" lIns="0" bIns="0" rIns="0">
            <a:spAutoFit/>
          </a:bodyPr>
          <a:lstStyle/>
          <a:p>
            <a:pPr algn="ctr">
              <a:lnSpc>
                <a:spcPts val="12880"/>
              </a:lnSpc>
            </a:pPr>
            <a:r>
              <a:rPr lang="en-US" sz="9200" b="true">
                <a:solidFill>
                  <a:srgbClr val="000000"/>
                </a:solidFill>
                <a:latin typeface="Helios Bold"/>
                <a:ea typeface="Helios Bold"/>
                <a:cs typeface="Helios Bold"/>
                <a:sym typeface="Helios Bold"/>
              </a:rPr>
              <a:t>Muchas gracias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32634" y="9258300"/>
            <a:ext cx="5765006" cy="1028700"/>
            <a:chOff x="0" y="0"/>
            <a:chExt cx="1049690" cy="187305"/>
          </a:xfrm>
        </p:grpSpPr>
        <p:sp>
          <p:nvSpPr>
            <p:cNvPr name="Freeform 3" id="3"/>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4" id="4"/>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14918995" y="-109962"/>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1276458" y="3430481"/>
            <a:ext cx="5982842" cy="5982842"/>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8467" t="0" r="-8467" b="0"/>
              </a:stretch>
            </a:blipFill>
          </p:spPr>
        </p:sp>
      </p:grpSp>
      <p:sp>
        <p:nvSpPr>
          <p:cNvPr name="Freeform 10" id="10"/>
          <p:cNvSpPr/>
          <p:nvPr/>
        </p:nvSpPr>
        <p:spPr>
          <a:xfrm flipH="false" flipV="false" rot="0">
            <a:off x="3782658" y="7349967"/>
            <a:ext cx="3777534" cy="2937033"/>
          </a:xfrm>
          <a:custGeom>
            <a:avLst/>
            <a:gdLst/>
            <a:ahLst/>
            <a:cxnLst/>
            <a:rect r="r" b="b" t="t" l="l"/>
            <a:pathLst>
              <a:path h="2937033" w="3777534">
                <a:moveTo>
                  <a:pt x="0" y="0"/>
                </a:moveTo>
                <a:lnTo>
                  <a:pt x="3777534" y="0"/>
                </a:lnTo>
                <a:lnTo>
                  <a:pt x="3777534" y="2937033"/>
                </a:lnTo>
                <a:lnTo>
                  <a:pt x="0" y="2937033"/>
                </a:lnTo>
                <a:lnTo>
                  <a:pt x="0" y="0"/>
                </a:lnTo>
                <a:close/>
              </a:path>
            </a:pathLst>
          </a:custGeom>
          <a:blipFill>
            <a:blip r:embed="rId3"/>
            <a:stretch>
              <a:fillRect l="0" t="0" r="0" b="0"/>
            </a:stretch>
          </a:blipFill>
        </p:spPr>
      </p:sp>
      <p:sp>
        <p:nvSpPr>
          <p:cNvPr name="Freeform 11" id="11"/>
          <p:cNvSpPr/>
          <p:nvPr/>
        </p:nvSpPr>
        <p:spPr>
          <a:xfrm flipH="false" flipV="false" rot="0">
            <a:off x="-84587" y="0"/>
            <a:ext cx="4152869" cy="859990"/>
          </a:xfrm>
          <a:custGeom>
            <a:avLst/>
            <a:gdLst/>
            <a:ahLst/>
            <a:cxnLst/>
            <a:rect r="r" b="b" t="t" l="l"/>
            <a:pathLst>
              <a:path h="859990" w="4152869">
                <a:moveTo>
                  <a:pt x="0" y="0"/>
                </a:moveTo>
                <a:lnTo>
                  <a:pt x="4152870" y="0"/>
                </a:lnTo>
                <a:lnTo>
                  <a:pt x="4152870" y="859990"/>
                </a:lnTo>
                <a:lnTo>
                  <a:pt x="0" y="859990"/>
                </a:lnTo>
                <a:lnTo>
                  <a:pt x="0" y="0"/>
                </a:lnTo>
                <a:close/>
              </a:path>
            </a:pathLst>
          </a:custGeom>
          <a:blipFill>
            <a:blip r:embed="rId4"/>
            <a:stretch>
              <a:fillRect l="0" t="0" r="0" b="0"/>
            </a:stretch>
          </a:blipFill>
        </p:spPr>
      </p:sp>
      <p:sp>
        <p:nvSpPr>
          <p:cNvPr name="Freeform 12" id="12"/>
          <p:cNvSpPr/>
          <p:nvPr/>
        </p:nvSpPr>
        <p:spPr>
          <a:xfrm flipH="false" flipV="false" rot="0">
            <a:off x="13583567" y="0"/>
            <a:ext cx="4704433" cy="1178392"/>
          </a:xfrm>
          <a:custGeom>
            <a:avLst/>
            <a:gdLst/>
            <a:ahLst/>
            <a:cxnLst/>
            <a:rect r="r" b="b" t="t" l="l"/>
            <a:pathLst>
              <a:path h="1178392" w="4704433">
                <a:moveTo>
                  <a:pt x="0" y="0"/>
                </a:moveTo>
                <a:lnTo>
                  <a:pt x="4704433" y="0"/>
                </a:lnTo>
                <a:lnTo>
                  <a:pt x="4704433" y="1178392"/>
                </a:lnTo>
                <a:lnTo>
                  <a:pt x="0" y="1178392"/>
                </a:lnTo>
                <a:lnTo>
                  <a:pt x="0" y="0"/>
                </a:lnTo>
                <a:close/>
              </a:path>
            </a:pathLst>
          </a:custGeom>
          <a:blipFill>
            <a:blip r:embed="rId5"/>
            <a:stretch>
              <a:fillRect l="0" t="0" r="0" b="0"/>
            </a:stretch>
          </a:blipFill>
        </p:spPr>
      </p:sp>
      <p:grpSp>
        <p:nvGrpSpPr>
          <p:cNvPr name="Group 13" id="13"/>
          <p:cNvGrpSpPr/>
          <p:nvPr/>
        </p:nvGrpSpPr>
        <p:grpSpPr>
          <a:xfrm rot="0">
            <a:off x="469233" y="2820881"/>
            <a:ext cx="4108373" cy="647700"/>
            <a:chOff x="0" y="0"/>
            <a:chExt cx="5477830" cy="863600"/>
          </a:xfrm>
        </p:grpSpPr>
        <p:grpSp>
          <p:nvGrpSpPr>
            <p:cNvPr name="Group 14" id="14"/>
            <p:cNvGrpSpPr/>
            <p:nvPr/>
          </p:nvGrpSpPr>
          <p:grpSpPr>
            <a:xfrm rot="-5400000">
              <a:off x="-87840" y="126291"/>
              <a:ext cx="735898" cy="560218"/>
              <a:chOff x="0" y="0"/>
              <a:chExt cx="812800" cy="618761"/>
            </a:xfrm>
          </p:grpSpPr>
          <p:sp>
            <p:nvSpPr>
              <p:cNvPr name="Freeform 15" id="15"/>
              <p:cNvSpPr/>
              <p:nvPr/>
            </p:nvSpPr>
            <p:spPr>
              <a:xfrm flipH="false" flipV="false" rot="0">
                <a:off x="0" y="0"/>
                <a:ext cx="812800" cy="618761"/>
              </a:xfrm>
              <a:custGeom>
                <a:avLst/>
                <a:gdLst/>
                <a:ahLst/>
                <a:cxnLst/>
                <a:rect r="r" b="b" t="t" l="l"/>
                <a:pathLst>
                  <a:path h="618761" w="812800">
                    <a:moveTo>
                      <a:pt x="406400" y="618761"/>
                    </a:moveTo>
                    <a:lnTo>
                      <a:pt x="812800" y="0"/>
                    </a:lnTo>
                    <a:lnTo>
                      <a:pt x="0" y="0"/>
                    </a:lnTo>
                    <a:lnTo>
                      <a:pt x="406400" y="618761"/>
                    </a:lnTo>
                    <a:close/>
                  </a:path>
                </a:pathLst>
              </a:custGeom>
              <a:solidFill>
                <a:srgbClr val="E8223B"/>
              </a:solidFill>
            </p:spPr>
          </p:sp>
          <p:sp>
            <p:nvSpPr>
              <p:cNvPr name="TextBox 16" id="16"/>
              <p:cNvSpPr txBox="true"/>
              <p:nvPr/>
            </p:nvSpPr>
            <p:spPr>
              <a:xfrm>
                <a:off x="127000" y="34672"/>
                <a:ext cx="558800" cy="296807"/>
              </a:xfrm>
              <a:prstGeom prst="rect">
                <a:avLst/>
              </a:prstGeom>
            </p:spPr>
            <p:txBody>
              <a:bodyPr anchor="ctr" rtlCol="false" tIns="50800" lIns="50800" bIns="50800" rIns="50800"/>
              <a:lstStyle/>
              <a:p>
                <a:pPr algn="ctr">
                  <a:lnSpc>
                    <a:spcPts val="139"/>
                  </a:lnSpc>
                </a:pPr>
              </a:p>
            </p:txBody>
          </p:sp>
        </p:grpSp>
        <p:sp>
          <p:nvSpPr>
            <p:cNvPr name="TextBox 17" id="17"/>
            <p:cNvSpPr txBox="true"/>
            <p:nvPr/>
          </p:nvSpPr>
          <p:spPr>
            <a:xfrm rot="0">
              <a:off x="1025871" y="0"/>
              <a:ext cx="4451959" cy="863600"/>
            </a:xfrm>
            <a:prstGeom prst="rect">
              <a:avLst/>
            </a:prstGeom>
          </p:spPr>
          <p:txBody>
            <a:bodyPr anchor="t" rtlCol="false" tIns="0" lIns="0" bIns="0" rIns="0">
              <a:spAutoFit/>
            </a:bodyPr>
            <a:lstStyle/>
            <a:p>
              <a:pPr algn="l" marL="0" indent="0" lvl="0">
                <a:lnSpc>
                  <a:spcPts val="5159"/>
                </a:lnSpc>
                <a:spcBef>
                  <a:spcPct val="0"/>
                </a:spcBef>
              </a:pPr>
              <a:r>
                <a:rPr lang="en-US" b="true" sz="4299" strike="noStrike" u="none">
                  <a:solidFill>
                    <a:srgbClr val="A20E20"/>
                  </a:solidFill>
                  <a:latin typeface="TT Hoves Bold"/>
                  <a:ea typeface="TT Hoves Bold"/>
                  <a:cs typeface="TT Hoves Bold"/>
                  <a:sym typeface="TT Hoves Bold"/>
                </a:rPr>
                <a:t>Problema</a:t>
              </a:r>
            </a:p>
          </p:txBody>
        </p:sp>
      </p:grpSp>
      <p:sp>
        <p:nvSpPr>
          <p:cNvPr name="TextBox 18" id="18"/>
          <p:cNvSpPr txBox="true"/>
          <p:nvPr/>
        </p:nvSpPr>
        <p:spPr>
          <a:xfrm rot="0">
            <a:off x="2291398" y="1028700"/>
            <a:ext cx="12627597" cy="971550"/>
          </a:xfrm>
          <a:prstGeom prst="rect">
            <a:avLst/>
          </a:prstGeom>
        </p:spPr>
        <p:txBody>
          <a:bodyPr anchor="t" rtlCol="false" tIns="0" lIns="0" bIns="0" rIns="0">
            <a:spAutoFit/>
          </a:bodyPr>
          <a:lstStyle/>
          <a:p>
            <a:pPr algn="l">
              <a:lnSpc>
                <a:spcPts val="7680"/>
              </a:lnSpc>
            </a:pPr>
            <a:r>
              <a:rPr lang="en-US" sz="6400" b="true">
                <a:solidFill>
                  <a:srgbClr val="A20E20"/>
                </a:solidFill>
                <a:latin typeface="TT Hoves Bold"/>
                <a:ea typeface="TT Hoves Bold"/>
                <a:cs typeface="TT Hoves Bold"/>
                <a:sym typeface="TT Hoves Bold"/>
              </a:rPr>
              <a:t>DESCRIPCIÓN DEL PROYECTO</a:t>
            </a:r>
          </a:p>
        </p:txBody>
      </p:sp>
      <p:sp>
        <p:nvSpPr>
          <p:cNvPr name="TextBox 19" id="19"/>
          <p:cNvSpPr txBox="true"/>
          <p:nvPr/>
        </p:nvSpPr>
        <p:spPr>
          <a:xfrm rot="0">
            <a:off x="469233" y="3529918"/>
            <a:ext cx="10404384" cy="4115435"/>
          </a:xfrm>
          <a:prstGeom prst="rect">
            <a:avLst/>
          </a:prstGeom>
        </p:spPr>
        <p:txBody>
          <a:bodyPr anchor="t" rtlCol="false" tIns="0" lIns="0" bIns="0" rIns="0">
            <a:spAutoFit/>
          </a:bodyPr>
          <a:lstStyle/>
          <a:p>
            <a:pPr algn="l">
              <a:lnSpc>
                <a:spcPts val="3639"/>
              </a:lnSpc>
            </a:pPr>
          </a:p>
          <a:p>
            <a:pPr algn="l">
              <a:lnSpc>
                <a:spcPts val="3639"/>
              </a:lnSpc>
            </a:pPr>
            <a:r>
              <a:rPr lang="en-US" sz="2599">
                <a:solidFill>
                  <a:srgbClr val="2A2E3A"/>
                </a:solidFill>
                <a:latin typeface="Helios"/>
                <a:ea typeface="Helios"/>
                <a:cs typeface="Helios"/>
                <a:sym typeface="Helios"/>
              </a:rPr>
              <a:t>La problemática del proyecto se enfoca en la necesidad de automatizar procesos internos esenciales en MetalDiseño Chile SPA, como la gestión de comprobantes y presupuestos, así como optimizar la comunicación con los clientes. La falta de una plataforma moderna genera ineficiencias operativas que afectan tanto la competitividad como la experiencia del cliente, elementos clave para el éxito en el mercado.</a:t>
            </a:r>
          </a:p>
          <a:p>
            <a:pPr algn="l">
              <a:lnSpc>
                <a:spcPts val="36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19694" y="2650302"/>
            <a:ext cx="3666350" cy="771525"/>
            <a:chOff x="0" y="0"/>
            <a:chExt cx="4888467" cy="1028700"/>
          </a:xfrm>
        </p:grpSpPr>
        <p:grpSp>
          <p:nvGrpSpPr>
            <p:cNvPr name="Group 3" id="3"/>
            <p:cNvGrpSpPr/>
            <p:nvPr/>
          </p:nvGrpSpPr>
          <p:grpSpPr>
            <a:xfrm rot="-5400000">
              <a:off x="-104512" y="168714"/>
              <a:ext cx="735898" cy="526874"/>
              <a:chOff x="0" y="0"/>
              <a:chExt cx="812800" cy="581933"/>
            </a:xfrm>
          </p:grpSpPr>
          <p:sp>
            <p:nvSpPr>
              <p:cNvPr name="Freeform 4" id="4"/>
              <p:cNvSpPr/>
              <p:nvPr/>
            </p:nvSpPr>
            <p:spPr>
              <a:xfrm flipH="false" flipV="false" rot="0">
                <a:off x="0" y="0"/>
                <a:ext cx="812800" cy="581934"/>
              </a:xfrm>
              <a:custGeom>
                <a:avLst/>
                <a:gdLst/>
                <a:ahLst/>
                <a:cxnLst/>
                <a:rect r="r" b="b" t="t" l="l"/>
                <a:pathLst>
                  <a:path h="581934" w="812800">
                    <a:moveTo>
                      <a:pt x="406400" y="581934"/>
                    </a:moveTo>
                    <a:lnTo>
                      <a:pt x="812800" y="0"/>
                    </a:lnTo>
                    <a:lnTo>
                      <a:pt x="0" y="0"/>
                    </a:lnTo>
                    <a:lnTo>
                      <a:pt x="406400" y="581934"/>
                    </a:lnTo>
                    <a:close/>
                  </a:path>
                </a:pathLst>
              </a:custGeom>
              <a:solidFill>
                <a:srgbClr val="E8223B"/>
              </a:solidFill>
            </p:spPr>
          </p:sp>
          <p:sp>
            <p:nvSpPr>
              <p:cNvPr name="TextBox 5" id="5"/>
              <p:cNvSpPr txBox="true"/>
              <p:nvPr/>
            </p:nvSpPr>
            <p:spPr>
              <a:xfrm>
                <a:off x="127000" y="22517"/>
                <a:ext cx="558800" cy="289233"/>
              </a:xfrm>
              <a:prstGeom prst="rect">
                <a:avLst/>
              </a:prstGeom>
            </p:spPr>
            <p:txBody>
              <a:bodyPr anchor="ctr" rtlCol="false" tIns="50800" lIns="50800" bIns="50800" rIns="50800"/>
              <a:lstStyle/>
              <a:p>
                <a:pPr algn="ctr">
                  <a:lnSpc>
                    <a:spcPts val="839"/>
                  </a:lnSpc>
                </a:pPr>
              </a:p>
            </p:txBody>
          </p:sp>
        </p:grpSp>
        <p:sp>
          <p:nvSpPr>
            <p:cNvPr name="TextBox 6" id="6"/>
            <p:cNvSpPr txBox="true"/>
            <p:nvPr/>
          </p:nvSpPr>
          <p:spPr>
            <a:xfrm rot="0">
              <a:off x="1086496" y="-9525"/>
              <a:ext cx="3801971" cy="1038225"/>
            </a:xfrm>
            <a:prstGeom prst="rect">
              <a:avLst/>
            </a:prstGeom>
          </p:spPr>
          <p:txBody>
            <a:bodyPr anchor="t" rtlCol="false" tIns="0" lIns="0" bIns="0" rIns="0">
              <a:spAutoFit/>
            </a:bodyPr>
            <a:lstStyle/>
            <a:p>
              <a:pPr algn="l">
                <a:lnSpc>
                  <a:spcPts val="6119"/>
                </a:lnSpc>
              </a:pPr>
              <a:r>
                <a:rPr lang="en-US" sz="5099" b="true">
                  <a:solidFill>
                    <a:srgbClr val="A20E20"/>
                  </a:solidFill>
                  <a:latin typeface="TT Hoves Bold"/>
                  <a:ea typeface="TT Hoves Bold"/>
                  <a:cs typeface="TT Hoves Bold"/>
                  <a:sym typeface="TT Hoves Bold"/>
                </a:rPr>
                <a:t>Solución</a:t>
              </a:r>
            </a:p>
          </p:txBody>
        </p:sp>
      </p:grpSp>
      <p:sp>
        <p:nvSpPr>
          <p:cNvPr name="Freeform 7" id="7"/>
          <p:cNvSpPr/>
          <p:nvPr/>
        </p:nvSpPr>
        <p:spPr>
          <a:xfrm flipH="false" flipV="false" rot="0">
            <a:off x="0" y="168710"/>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2"/>
            <a:stretch>
              <a:fillRect l="0" t="0" r="0" b="0"/>
            </a:stretch>
          </a:blipFill>
        </p:spPr>
      </p:sp>
      <p:sp>
        <p:nvSpPr>
          <p:cNvPr name="Freeform 8" id="8"/>
          <p:cNvSpPr/>
          <p:nvPr/>
        </p:nvSpPr>
        <p:spPr>
          <a:xfrm flipH="true" flipV="false" rot="0">
            <a:off x="11331792" y="4607225"/>
            <a:ext cx="6956208" cy="5679775"/>
          </a:xfrm>
          <a:custGeom>
            <a:avLst/>
            <a:gdLst/>
            <a:ahLst/>
            <a:cxnLst/>
            <a:rect r="r" b="b" t="t" l="l"/>
            <a:pathLst>
              <a:path h="5679775" w="6956208">
                <a:moveTo>
                  <a:pt x="6956208" y="0"/>
                </a:moveTo>
                <a:lnTo>
                  <a:pt x="0" y="0"/>
                </a:lnTo>
                <a:lnTo>
                  <a:pt x="0" y="5679775"/>
                </a:lnTo>
                <a:lnTo>
                  <a:pt x="6956208" y="5679775"/>
                </a:lnTo>
                <a:lnTo>
                  <a:pt x="6956208" y="0"/>
                </a:lnTo>
                <a:close/>
              </a:path>
            </a:pathLst>
          </a:custGeom>
          <a:blipFill>
            <a:blip r:embed="rId3"/>
            <a:stretch>
              <a:fillRect l="0" t="-969" r="-1717" b="-4609"/>
            </a:stretch>
          </a:blipFill>
        </p:spPr>
      </p:sp>
      <p:grpSp>
        <p:nvGrpSpPr>
          <p:cNvPr name="Group 9" id="9"/>
          <p:cNvGrpSpPr/>
          <p:nvPr/>
        </p:nvGrpSpPr>
        <p:grpSpPr>
          <a:xfrm rot="-10800000">
            <a:off x="14447117" y="-213865"/>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2477949" y="0"/>
            <a:ext cx="5810051" cy="1455333"/>
          </a:xfrm>
          <a:custGeom>
            <a:avLst/>
            <a:gdLst/>
            <a:ahLst/>
            <a:cxnLst/>
            <a:rect r="r" b="b" t="t" l="l"/>
            <a:pathLst>
              <a:path h="1455333" w="5810051">
                <a:moveTo>
                  <a:pt x="0" y="0"/>
                </a:moveTo>
                <a:lnTo>
                  <a:pt x="5810051" y="0"/>
                </a:lnTo>
                <a:lnTo>
                  <a:pt x="5810051" y="1455333"/>
                </a:lnTo>
                <a:lnTo>
                  <a:pt x="0" y="1455333"/>
                </a:lnTo>
                <a:lnTo>
                  <a:pt x="0" y="0"/>
                </a:lnTo>
                <a:close/>
              </a:path>
            </a:pathLst>
          </a:custGeom>
          <a:blipFill>
            <a:blip r:embed="rId4"/>
            <a:stretch>
              <a:fillRect l="0" t="0" r="0" b="0"/>
            </a:stretch>
          </a:blipFill>
        </p:spPr>
      </p:sp>
      <p:sp>
        <p:nvSpPr>
          <p:cNvPr name="TextBox 13" id="13"/>
          <p:cNvSpPr txBox="true"/>
          <p:nvPr/>
        </p:nvSpPr>
        <p:spPr>
          <a:xfrm rot="0">
            <a:off x="560992" y="4229384"/>
            <a:ext cx="9925696" cy="4800600"/>
          </a:xfrm>
          <a:prstGeom prst="rect">
            <a:avLst/>
          </a:prstGeom>
        </p:spPr>
        <p:txBody>
          <a:bodyPr anchor="t" rtlCol="false" tIns="0" lIns="0" bIns="0" rIns="0">
            <a:spAutoFit/>
          </a:bodyPr>
          <a:lstStyle/>
          <a:p>
            <a:pPr algn="l">
              <a:lnSpc>
                <a:spcPts val="4200"/>
              </a:lnSpc>
            </a:pPr>
            <a:r>
              <a:rPr lang="en-US" sz="3000">
                <a:solidFill>
                  <a:srgbClr val="2A2E3A"/>
                </a:solidFill>
                <a:latin typeface="Helios"/>
                <a:ea typeface="Helios"/>
                <a:cs typeface="Helios"/>
                <a:sym typeface="Helios"/>
              </a:rPr>
              <a:t>La solución para MetalDiseño Chile SPA se centra en el rediseño de su sitio web y la automatización de procesos clave. La nueva plataforma permitirá a la gerencia y al secretariado gestionar comprobantes de pago y presupuestos, además de confirmar su visualización por parte de los clientes. Asimismo, integrará un asistente virtual para optimizar la atención al cliente, mejorando tanto la eficiencia operativa como la experiencia del usuario.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594827" cy="744429"/>
          </a:xfrm>
          <a:custGeom>
            <a:avLst/>
            <a:gdLst/>
            <a:ahLst/>
            <a:cxnLst/>
            <a:rect r="r" b="b" t="t" l="l"/>
            <a:pathLst>
              <a:path h="744429" w="3594827">
                <a:moveTo>
                  <a:pt x="0" y="0"/>
                </a:moveTo>
                <a:lnTo>
                  <a:pt x="3594827" y="0"/>
                </a:lnTo>
                <a:lnTo>
                  <a:pt x="3594827" y="744429"/>
                </a:lnTo>
                <a:lnTo>
                  <a:pt x="0" y="744429"/>
                </a:lnTo>
                <a:lnTo>
                  <a:pt x="0" y="0"/>
                </a:lnTo>
                <a:close/>
              </a:path>
            </a:pathLst>
          </a:custGeom>
          <a:blipFill>
            <a:blip r:embed="rId2"/>
            <a:stretch>
              <a:fillRect l="0" t="0" r="0" b="0"/>
            </a:stretch>
          </a:blipFill>
        </p:spPr>
      </p:sp>
      <p:grpSp>
        <p:nvGrpSpPr>
          <p:cNvPr name="Group 3" id="3"/>
          <p:cNvGrpSpPr/>
          <p:nvPr/>
        </p:nvGrpSpPr>
        <p:grpSpPr>
          <a:xfrm rot="-10800000">
            <a:off x="14987657" y="-103346"/>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14576385" y="0"/>
            <a:ext cx="3711615" cy="929705"/>
          </a:xfrm>
          <a:custGeom>
            <a:avLst/>
            <a:gdLst/>
            <a:ahLst/>
            <a:cxnLst/>
            <a:rect r="r" b="b" t="t" l="l"/>
            <a:pathLst>
              <a:path h="929705" w="3711615">
                <a:moveTo>
                  <a:pt x="0" y="0"/>
                </a:moveTo>
                <a:lnTo>
                  <a:pt x="3711615" y="0"/>
                </a:lnTo>
                <a:lnTo>
                  <a:pt x="3711615" y="929705"/>
                </a:lnTo>
                <a:lnTo>
                  <a:pt x="0" y="929705"/>
                </a:lnTo>
                <a:lnTo>
                  <a:pt x="0" y="0"/>
                </a:lnTo>
                <a:close/>
              </a:path>
            </a:pathLst>
          </a:custGeom>
          <a:blipFill>
            <a:blip r:embed="rId3"/>
            <a:stretch>
              <a:fillRect l="0" t="0" r="0" b="0"/>
            </a:stretch>
          </a:blipFill>
        </p:spPr>
      </p:sp>
      <p:grpSp>
        <p:nvGrpSpPr>
          <p:cNvPr name="Group 7" id="7"/>
          <p:cNvGrpSpPr/>
          <p:nvPr/>
        </p:nvGrpSpPr>
        <p:grpSpPr>
          <a:xfrm rot="0">
            <a:off x="1321165" y="2512838"/>
            <a:ext cx="4913262" cy="1199685"/>
            <a:chOff x="0" y="0"/>
            <a:chExt cx="6551017" cy="1599580"/>
          </a:xfrm>
        </p:grpSpPr>
        <p:grpSp>
          <p:nvGrpSpPr>
            <p:cNvPr name="Group 8" id="8"/>
            <p:cNvGrpSpPr/>
            <p:nvPr/>
          </p:nvGrpSpPr>
          <p:grpSpPr>
            <a:xfrm rot="0">
              <a:off x="0" y="0"/>
              <a:ext cx="1599580" cy="15995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341234" y="301530"/>
              <a:ext cx="917112" cy="968160"/>
            </a:xfrm>
            <a:custGeom>
              <a:avLst/>
              <a:gdLst/>
              <a:ahLst/>
              <a:cxnLst/>
              <a:rect r="r" b="b" t="t" l="l"/>
              <a:pathLst>
                <a:path h="968160" w="917112">
                  <a:moveTo>
                    <a:pt x="0" y="0"/>
                  </a:moveTo>
                  <a:lnTo>
                    <a:pt x="917112" y="0"/>
                  </a:lnTo>
                  <a:lnTo>
                    <a:pt x="917112" y="968160"/>
                  </a:lnTo>
                  <a:lnTo>
                    <a:pt x="0" y="968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099227" y="152090"/>
              <a:ext cx="4451790" cy="1117600"/>
            </a:xfrm>
            <a:prstGeom prst="rect">
              <a:avLst/>
            </a:prstGeom>
          </p:spPr>
          <p:txBody>
            <a:bodyPr anchor="t" rtlCol="false" tIns="0" lIns="0" bIns="0" rIns="0">
              <a:spAutoFit/>
            </a:bodyPr>
            <a:lstStyle/>
            <a:p>
              <a:pPr algn="l">
                <a:lnSpc>
                  <a:spcPts val="6600"/>
                </a:lnSpc>
              </a:pPr>
              <a:r>
                <a:rPr lang="en-US" sz="5500" b="true">
                  <a:solidFill>
                    <a:srgbClr val="A20E20"/>
                  </a:solidFill>
                  <a:latin typeface="TT Hoves Bold"/>
                  <a:ea typeface="TT Hoves Bold"/>
                  <a:cs typeface="TT Hoves Bold"/>
                  <a:sym typeface="TT Hoves Bold"/>
                </a:rPr>
                <a:t>General</a:t>
              </a:r>
            </a:p>
          </p:txBody>
        </p:sp>
      </p:grpSp>
      <p:sp>
        <p:nvSpPr>
          <p:cNvPr name="Freeform 13" id="13"/>
          <p:cNvSpPr/>
          <p:nvPr/>
        </p:nvSpPr>
        <p:spPr>
          <a:xfrm flipH="false" flipV="false" rot="0">
            <a:off x="13292106" y="6172200"/>
            <a:ext cx="4995894" cy="4114800"/>
          </a:xfrm>
          <a:custGeom>
            <a:avLst/>
            <a:gdLst/>
            <a:ahLst/>
            <a:cxnLst/>
            <a:rect r="r" b="b" t="t" l="l"/>
            <a:pathLst>
              <a:path h="4114800" w="4995894">
                <a:moveTo>
                  <a:pt x="0" y="0"/>
                </a:moveTo>
                <a:lnTo>
                  <a:pt x="4995894" y="0"/>
                </a:lnTo>
                <a:lnTo>
                  <a:pt x="49958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972478" y="106254"/>
            <a:ext cx="5369504" cy="1276350"/>
          </a:xfrm>
          <a:prstGeom prst="rect">
            <a:avLst/>
          </a:prstGeom>
        </p:spPr>
        <p:txBody>
          <a:bodyPr anchor="t" rtlCol="false" tIns="0" lIns="0" bIns="0" rIns="0">
            <a:spAutoFit/>
          </a:bodyPr>
          <a:lstStyle/>
          <a:p>
            <a:pPr algn="l">
              <a:lnSpc>
                <a:spcPts val="10080"/>
              </a:lnSpc>
            </a:pPr>
            <a:r>
              <a:rPr lang="en-US" sz="8400" b="true">
                <a:solidFill>
                  <a:srgbClr val="A20E20"/>
                </a:solidFill>
                <a:latin typeface="TT Hoves Bold"/>
                <a:ea typeface="TT Hoves Bold"/>
                <a:cs typeface="TT Hoves Bold"/>
                <a:sym typeface="TT Hoves Bold"/>
              </a:rPr>
              <a:t>Objetivos </a:t>
            </a:r>
          </a:p>
        </p:txBody>
      </p:sp>
      <p:sp>
        <p:nvSpPr>
          <p:cNvPr name="TextBox 15" id="15"/>
          <p:cNvSpPr txBox="true"/>
          <p:nvPr/>
        </p:nvSpPr>
        <p:spPr>
          <a:xfrm rot="0">
            <a:off x="762142" y="4286699"/>
            <a:ext cx="9857151" cy="3133725"/>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000000"/>
                </a:solidFill>
                <a:latin typeface="Helios"/>
                <a:ea typeface="Helios"/>
                <a:cs typeface="Helios"/>
                <a:sym typeface="Helios"/>
              </a:rPr>
              <a:t>Modernizar y optimizar la página web de MetalDiseño Chile SPA mediante la implementación de nuevas funcionalidades, tales como la gestión automatizada de presupuestos y comprobantes, con el fin de mejorar la eficiencia operativa y la experiencia del usuario.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37411"/>
            <a:ext cx="7310865" cy="1199685"/>
            <a:chOff x="0" y="0"/>
            <a:chExt cx="9747820" cy="1599580"/>
          </a:xfrm>
        </p:grpSpPr>
        <p:grpSp>
          <p:nvGrpSpPr>
            <p:cNvPr name="Group 3" id="3"/>
            <p:cNvGrpSpPr/>
            <p:nvPr/>
          </p:nvGrpSpPr>
          <p:grpSpPr>
            <a:xfrm rot="0">
              <a:off x="0" y="0"/>
              <a:ext cx="1599580" cy="15995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349250" y="349250"/>
              <a:ext cx="901080" cy="901080"/>
            </a:xfrm>
            <a:custGeom>
              <a:avLst/>
              <a:gdLst/>
              <a:ahLst/>
              <a:cxnLst/>
              <a:rect r="r" b="b" t="t" l="l"/>
              <a:pathLst>
                <a:path h="901080" w="901080">
                  <a:moveTo>
                    <a:pt x="0" y="0"/>
                  </a:moveTo>
                  <a:lnTo>
                    <a:pt x="901080" y="0"/>
                  </a:lnTo>
                  <a:lnTo>
                    <a:pt x="901080" y="901080"/>
                  </a:lnTo>
                  <a:lnTo>
                    <a:pt x="0" y="901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64982" y="240990"/>
              <a:ext cx="7682838" cy="1117600"/>
            </a:xfrm>
            <a:prstGeom prst="rect">
              <a:avLst/>
            </a:prstGeom>
          </p:spPr>
          <p:txBody>
            <a:bodyPr anchor="t" rtlCol="false" tIns="0" lIns="0" bIns="0" rIns="0">
              <a:spAutoFit/>
            </a:bodyPr>
            <a:lstStyle/>
            <a:p>
              <a:pPr algn="l">
                <a:lnSpc>
                  <a:spcPts val="6600"/>
                </a:lnSpc>
              </a:pPr>
              <a:r>
                <a:rPr lang="en-US" sz="5500" b="true">
                  <a:solidFill>
                    <a:srgbClr val="A20E20"/>
                  </a:solidFill>
                  <a:latin typeface="TT Hoves Bold"/>
                  <a:ea typeface="TT Hoves Bold"/>
                  <a:cs typeface="TT Hoves Bold"/>
                  <a:sym typeface="TT Hoves Bold"/>
                </a:rPr>
                <a:t>Especificos</a:t>
              </a:r>
            </a:p>
          </p:txBody>
        </p:sp>
      </p:grpSp>
      <p:sp>
        <p:nvSpPr>
          <p:cNvPr name="Freeform 8" id="8"/>
          <p:cNvSpPr/>
          <p:nvPr/>
        </p:nvSpPr>
        <p:spPr>
          <a:xfrm flipH="false" flipV="false" rot="0">
            <a:off x="0" y="0"/>
            <a:ext cx="3594827" cy="744429"/>
          </a:xfrm>
          <a:custGeom>
            <a:avLst/>
            <a:gdLst/>
            <a:ahLst/>
            <a:cxnLst/>
            <a:rect r="r" b="b" t="t" l="l"/>
            <a:pathLst>
              <a:path h="744429" w="3594827">
                <a:moveTo>
                  <a:pt x="0" y="0"/>
                </a:moveTo>
                <a:lnTo>
                  <a:pt x="3594827" y="0"/>
                </a:lnTo>
                <a:lnTo>
                  <a:pt x="3594827" y="744429"/>
                </a:lnTo>
                <a:lnTo>
                  <a:pt x="0" y="744429"/>
                </a:lnTo>
                <a:lnTo>
                  <a:pt x="0" y="0"/>
                </a:lnTo>
                <a:close/>
              </a:path>
            </a:pathLst>
          </a:custGeom>
          <a:blipFill>
            <a:blip r:embed="rId4"/>
            <a:stretch>
              <a:fillRect l="0" t="0" r="0" b="0"/>
            </a:stretch>
          </a:blipFill>
        </p:spPr>
      </p:sp>
      <p:grpSp>
        <p:nvGrpSpPr>
          <p:cNvPr name="Group 9" id="9"/>
          <p:cNvGrpSpPr/>
          <p:nvPr/>
        </p:nvGrpSpPr>
        <p:grpSpPr>
          <a:xfrm rot="-10800000">
            <a:off x="14987657" y="-103346"/>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4576385" y="0"/>
            <a:ext cx="3711615" cy="929705"/>
          </a:xfrm>
          <a:custGeom>
            <a:avLst/>
            <a:gdLst/>
            <a:ahLst/>
            <a:cxnLst/>
            <a:rect r="r" b="b" t="t" l="l"/>
            <a:pathLst>
              <a:path h="929705" w="3711615">
                <a:moveTo>
                  <a:pt x="0" y="0"/>
                </a:moveTo>
                <a:lnTo>
                  <a:pt x="3711615" y="0"/>
                </a:lnTo>
                <a:lnTo>
                  <a:pt x="3711615" y="929705"/>
                </a:lnTo>
                <a:lnTo>
                  <a:pt x="0" y="929705"/>
                </a:lnTo>
                <a:lnTo>
                  <a:pt x="0" y="0"/>
                </a:lnTo>
                <a:close/>
              </a:path>
            </a:pathLst>
          </a:custGeom>
          <a:blipFill>
            <a:blip r:embed="rId5"/>
            <a:stretch>
              <a:fillRect l="0" t="0" r="0" b="0"/>
            </a:stretch>
          </a:blipFill>
        </p:spPr>
      </p:sp>
      <p:sp>
        <p:nvSpPr>
          <p:cNvPr name="Freeform 13" id="13"/>
          <p:cNvSpPr/>
          <p:nvPr/>
        </p:nvSpPr>
        <p:spPr>
          <a:xfrm flipH="true" flipV="false" rot="0">
            <a:off x="13188367" y="6172200"/>
            <a:ext cx="3598580" cy="4114800"/>
          </a:xfrm>
          <a:custGeom>
            <a:avLst/>
            <a:gdLst/>
            <a:ahLst/>
            <a:cxnLst/>
            <a:rect r="r" b="b" t="t" l="l"/>
            <a:pathLst>
              <a:path h="4114800" w="3598580">
                <a:moveTo>
                  <a:pt x="3598579" y="0"/>
                </a:moveTo>
                <a:lnTo>
                  <a:pt x="0" y="0"/>
                </a:lnTo>
                <a:lnTo>
                  <a:pt x="0" y="4114800"/>
                </a:lnTo>
                <a:lnTo>
                  <a:pt x="3598579" y="4114800"/>
                </a:lnTo>
                <a:lnTo>
                  <a:pt x="359857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972478" y="106254"/>
            <a:ext cx="5369504" cy="1276350"/>
          </a:xfrm>
          <a:prstGeom prst="rect">
            <a:avLst/>
          </a:prstGeom>
        </p:spPr>
        <p:txBody>
          <a:bodyPr anchor="t" rtlCol="false" tIns="0" lIns="0" bIns="0" rIns="0">
            <a:spAutoFit/>
          </a:bodyPr>
          <a:lstStyle/>
          <a:p>
            <a:pPr algn="l">
              <a:lnSpc>
                <a:spcPts val="10080"/>
              </a:lnSpc>
            </a:pPr>
            <a:r>
              <a:rPr lang="en-US" sz="8400" b="true">
                <a:solidFill>
                  <a:srgbClr val="A20E20"/>
                </a:solidFill>
                <a:latin typeface="TT Hoves Bold"/>
                <a:ea typeface="TT Hoves Bold"/>
                <a:cs typeface="TT Hoves Bold"/>
                <a:sym typeface="TT Hoves Bold"/>
              </a:rPr>
              <a:t>Objetivos </a:t>
            </a:r>
          </a:p>
        </p:txBody>
      </p:sp>
      <p:sp>
        <p:nvSpPr>
          <p:cNvPr name="TextBox 15" id="15"/>
          <p:cNvSpPr txBox="true"/>
          <p:nvPr/>
        </p:nvSpPr>
        <p:spPr>
          <a:xfrm rot="0">
            <a:off x="1562135" y="4141709"/>
            <a:ext cx="9779848" cy="5398443"/>
          </a:xfrm>
          <a:prstGeom prst="rect">
            <a:avLst/>
          </a:prstGeom>
        </p:spPr>
        <p:txBody>
          <a:bodyPr anchor="t" rtlCol="false" tIns="0" lIns="0" bIns="0" rIns="0">
            <a:spAutoFit/>
          </a:bodyPr>
          <a:lstStyle/>
          <a:p>
            <a:pPr algn="l" marL="560192" indent="-280096" lvl="1">
              <a:lnSpc>
                <a:spcPts val="3632"/>
              </a:lnSpc>
              <a:buFont typeface="Arial"/>
              <a:buChar char="•"/>
            </a:pPr>
            <a:r>
              <a:rPr lang="en-US" sz="2594">
                <a:solidFill>
                  <a:srgbClr val="000000"/>
                </a:solidFill>
                <a:latin typeface="Helios"/>
                <a:ea typeface="Helios"/>
                <a:cs typeface="Helios"/>
                <a:sym typeface="Helios"/>
              </a:rPr>
              <a:t>Rediseñar la interfaz web utilizando Bootstrap para mejorar la usabilidad y la apariencia visual.</a:t>
            </a:r>
          </a:p>
          <a:p>
            <a:pPr algn="l">
              <a:lnSpc>
                <a:spcPts val="3632"/>
              </a:lnSpc>
            </a:pPr>
          </a:p>
          <a:p>
            <a:pPr algn="l" marL="560192" indent="-280096" lvl="1">
              <a:lnSpc>
                <a:spcPts val="3632"/>
              </a:lnSpc>
              <a:buFont typeface="Arial"/>
              <a:buChar char="•"/>
            </a:pPr>
            <a:r>
              <a:rPr lang="en-US" sz="2594">
                <a:solidFill>
                  <a:srgbClr val="000000"/>
                </a:solidFill>
                <a:latin typeface="Helios"/>
                <a:ea typeface="Helios"/>
                <a:cs typeface="Helios"/>
                <a:sym typeface="Helios"/>
              </a:rPr>
              <a:t>Implementar un sistema de </a:t>
            </a:r>
            <a:r>
              <a:rPr lang="en-US" sz="2594">
                <a:solidFill>
                  <a:srgbClr val="000000"/>
                </a:solidFill>
                <a:latin typeface="Helios"/>
                <a:ea typeface="Helios"/>
                <a:cs typeface="Helios"/>
                <a:sym typeface="Helios"/>
              </a:rPr>
              <a:t>gestión de comprobantes de pago y presupuestos dirigido a la gerencia y secretariado.</a:t>
            </a:r>
          </a:p>
          <a:p>
            <a:pPr algn="l">
              <a:lnSpc>
                <a:spcPts val="3632"/>
              </a:lnSpc>
            </a:pPr>
          </a:p>
          <a:p>
            <a:pPr algn="l" marL="560192" indent="-280096" lvl="1">
              <a:lnSpc>
                <a:spcPts val="3632"/>
              </a:lnSpc>
              <a:buFont typeface="Arial"/>
              <a:buChar char="•"/>
            </a:pPr>
            <a:r>
              <a:rPr lang="en-US" sz="2594">
                <a:solidFill>
                  <a:srgbClr val="000000"/>
                </a:solidFill>
                <a:latin typeface="Helios"/>
                <a:ea typeface="Helios"/>
                <a:cs typeface="Helios"/>
                <a:sym typeface="Helios"/>
              </a:rPr>
              <a:t>Desarrollar una funcionalidad que permita la visualización y confirmación de presupuestos por parte de los clientes.</a:t>
            </a:r>
          </a:p>
          <a:p>
            <a:pPr algn="l">
              <a:lnSpc>
                <a:spcPts val="3632"/>
              </a:lnSpc>
            </a:pPr>
          </a:p>
          <a:p>
            <a:pPr algn="l" marL="560192" indent="-280096" lvl="1">
              <a:lnSpc>
                <a:spcPts val="3632"/>
              </a:lnSpc>
              <a:buFont typeface="Arial"/>
              <a:buChar char="•"/>
            </a:pPr>
            <a:r>
              <a:rPr lang="en-US" sz="2594">
                <a:solidFill>
                  <a:srgbClr val="000000"/>
                </a:solidFill>
                <a:latin typeface="Helios"/>
                <a:ea typeface="Helios"/>
                <a:cs typeface="Helios"/>
                <a:sym typeface="Helios"/>
              </a:rPr>
              <a:t>Implementar un chatbot para asistir a los clientes en la resolución de dudas y consultas.</a:t>
            </a:r>
          </a:p>
          <a:p>
            <a:pPr algn="l">
              <a:lnSpc>
                <a:spcPts val="291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9279748" y="-91257"/>
            <a:ext cx="21853498" cy="2327208"/>
            <a:chOff x="0" y="0"/>
            <a:chExt cx="1012092" cy="107779"/>
          </a:xfrm>
        </p:grpSpPr>
        <p:sp>
          <p:nvSpPr>
            <p:cNvPr name="Freeform 3" id="3"/>
            <p:cNvSpPr/>
            <p:nvPr/>
          </p:nvSpPr>
          <p:spPr>
            <a:xfrm flipH="false" flipV="false" rot="0">
              <a:off x="0" y="0"/>
              <a:ext cx="1012092" cy="107779"/>
            </a:xfrm>
            <a:custGeom>
              <a:avLst/>
              <a:gdLst/>
              <a:ahLst/>
              <a:cxnLst/>
              <a:rect r="r" b="b" t="t" l="l"/>
              <a:pathLst>
                <a:path h="107779" w="1012092">
                  <a:moveTo>
                    <a:pt x="203200" y="0"/>
                  </a:moveTo>
                  <a:lnTo>
                    <a:pt x="808892" y="0"/>
                  </a:lnTo>
                  <a:lnTo>
                    <a:pt x="1012092" y="107779"/>
                  </a:lnTo>
                  <a:lnTo>
                    <a:pt x="0" y="107779"/>
                  </a:lnTo>
                  <a:lnTo>
                    <a:pt x="203200" y="0"/>
                  </a:lnTo>
                  <a:close/>
                </a:path>
              </a:pathLst>
            </a:custGeom>
            <a:solidFill>
              <a:srgbClr val="E8223B">
                <a:alpha val="80000"/>
              </a:srgbClr>
            </a:solidFill>
            <a:ln cap="sq">
              <a:noFill/>
              <a:prstDash val="solid"/>
              <a:miter/>
            </a:ln>
          </p:spPr>
        </p:sp>
        <p:sp>
          <p:nvSpPr>
            <p:cNvPr name="TextBox 4" id="4"/>
            <p:cNvSpPr txBox="true"/>
            <p:nvPr/>
          </p:nvSpPr>
          <p:spPr>
            <a:xfrm>
              <a:off x="127000" y="-38100"/>
              <a:ext cx="758092" cy="145879"/>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5" id="5"/>
          <p:cNvGrpSpPr/>
          <p:nvPr/>
        </p:nvGrpSpPr>
        <p:grpSpPr>
          <a:xfrm rot="0">
            <a:off x="9861737" y="3183306"/>
            <a:ext cx="7904986" cy="4558682"/>
            <a:chOff x="0" y="0"/>
            <a:chExt cx="10539982" cy="6078242"/>
          </a:xfrm>
        </p:grpSpPr>
        <p:grpSp>
          <p:nvGrpSpPr>
            <p:cNvPr name="Group 6" id="6"/>
            <p:cNvGrpSpPr/>
            <p:nvPr/>
          </p:nvGrpSpPr>
          <p:grpSpPr>
            <a:xfrm rot="0">
              <a:off x="0" y="0"/>
              <a:ext cx="10539982" cy="1567692"/>
              <a:chOff x="0" y="0"/>
              <a:chExt cx="2137363" cy="317906"/>
            </a:xfrm>
          </p:grpSpPr>
          <p:sp>
            <p:nvSpPr>
              <p:cNvPr name="Freeform 7" id="7"/>
              <p:cNvSpPr/>
              <p:nvPr/>
            </p:nvSpPr>
            <p:spPr>
              <a:xfrm flipH="false" flipV="false" rot="0">
                <a:off x="0" y="0"/>
                <a:ext cx="2137363" cy="317906"/>
              </a:xfrm>
              <a:custGeom>
                <a:avLst/>
                <a:gdLst/>
                <a:ahLst/>
                <a:cxnLst/>
                <a:rect r="r" b="b" t="t" l="l"/>
                <a:pathLst>
                  <a:path h="317906" w="2137363">
                    <a:moveTo>
                      <a:pt x="0" y="0"/>
                    </a:moveTo>
                    <a:lnTo>
                      <a:pt x="2137363" y="0"/>
                    </a:lnTo>
                    <a:lnTo>
                      <a:pt x="2137363" y="317906"/>
                    </a:lnTo>
                    <a:lnTo>
                      <a:pt x="0" y="317906"/>
                    </a:lnTo>
                    <a:close/>
                  </a:path>
                </a:pathLst>
              </a:custGeom>
              <a:solidFill>
                <a:srgbClr val="E4E4E4"/>
              </a:solidFill>
              <a:ln w="9525" cap="sq">
                <a:solidFill>
                  <a:srgbClr val="2A2E3A"/>
                </a:solidFill>
                <a:prstDash val="solid"/>
                <a:miter/>
              </a:ln>
            </p:spPr>
          </p:sp>
          <p:sp>
            <p:nvSpPr>
              <p:cNvPr name="TextBox 8" id="8"/>
              <p:cNvSpPr txBox="true"/>
              <p:nvPr/>
            </p:nvSpPr>
            <p:spPr>
              <a:xfrm>
                <a:off x="0" y="-66675"/>
                <a:ext cx="2137363" cy="384581"/>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Modernización de la Plataforma Web</a:t>
                </a:r>
              </a:p>
            </p:txBody>
          </p:sp>
        </p:grpSp>
        <p:grpSp>
          <p:nvGrpSpPr>
            <p:cNvPr name="Group 9" id="9"/>
            <p:cNvGrpSpPr/>
            <p:nvPr/>
          </p:nvGrpSpPr>
          <p:grpSpPr>
            <a:xfrm rot="0">
              <a:off x="0" y="2375807"/>
              <a:ext cx="10539982" cy="1446799"/>
              <a:chOff x="0" y="0"/>
              <a:chExt cx="2137363" cy="293391"/>
            </a:xfrm>
          </p:grpSpPr>
          <p:sp>
            <p:nvSpPr>
              <p:cNvPr name="Freeform 10" id="10"/>
              <p:cNvSpPr/>
              <p:nvPr/>
            </p:nvSpPr>
            <p:spPr>
              <a:xfrm flipH="false" flipV="false" rot="0">
                <a:off x="0" y="0"/>
                <a:ext cx="2137363" cy="293391"/>
              </a:xfrm>
              <a:custGeom>
                <a:avLst/>
                <a:gdLst/>
                <a:ahLst/>
                <a:cxnLst/>
                <a:rect r="r" b="b" t="t" l="l"/>
                <a:pathLst>
                  <a:path h="293391" w="2137363">
                    <a:moveTo>
                      <a:pt x="0" y="0"/>
                    </a:moveTo>
                    <a:lnTo>
                      <a:pt x="2137363" y="0"/>
                    </a:lnTo>
                    <a:lnTo>
                      <a:pt x="2137363" y="293391"/>
                    </a:lnTo>
                    <a:lnTo>
                      <a:pt x="0" y="293391"/>
                    </a:lnTo>
                    <a:close/>
                  </a:path>
                </a:pathLst>
              </a:custGeom>
              <a:solidFill>
                <a:srgbClr val="E4E4E4"/>
              </a:solidFill>
              <a:ln w="9525" cap="sq">
                <a:solidFill>
                  <a:srgbClr val="2A2E3A"/>
                </a:solidFill>
                <a:prstDash val="solid"/>
                <a:miter/>
              </a:ln>
            </p:spPr>
          </p:sp>
          <p:sp>
            <p:nvSpPr>
              <p:cNvPr name="TextBox 11" id="11"/>
              <p:cNvSpPr txBox="true"/>
              <p:nvPr/>
            </p:nvSpPr>
            <p:spPr>
              <a:xfrm>
                <a:off x="0" y="-66675"/>
                <a:ext cx="2137363" cy="360066"/>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Automatización de Procesos Internos</a:t>
                </a:r>
              </a:p>
            </p:txBody>
          </p:sp>
        </p:grpSp>
        <p:grpSp>
          <p:nvGrpSpPr>
            <p:cNvPr name="Group 12" id="12"/>
            <p:cNvGrpSpPr/>
            <p:nvPr/>
          </p:nvGrpSpPr>
          <p:grpSpPr>
            <a:xfrm rot="0">
              <a:off x="0" y="4631444"/>
              <a:ext cx="10539982" cy="1446799"/>
              <a:chOff x="0" y="0"/>
              <a:chExt cx="2137363" cy="293391"/>
            </a:xfrm>
          </p:grpSpPr>
          <p:sp>
            <p:nvSpPr>
              <p:cNvPr name="Freeform 13" id="13"/>
              <p:cNvSpPr/>
              <p:nvPr/>
            </p:nvSpPr>
            <p:spPr>
              <a:xfrm flipH="false" flipV="false" rot="0">
                <a:off x="0" y="0"/>
                <a:ext cx="2137363" cy="293391"/>
              </a:xfrm>
              <a:custGeom>
                <a:avLst/>
                <a:gdLst/>
                <a:ahLst/>
                <a:cxnLst/>
                <a:rect r="r" b="b" t="t" l="l"/>
                <a:pathLst>
                  <a:path h="293391" w="2137363">
                    <a:moveTo>
                      <a:pt x="0" y="0"/>
                    </a:moveTo>
                    <a:lnTo>
                      <a:pt x="2137363" y="0"/>
                    </a:lnTo>
                    <a:lnTo>
                      <a:pt x="2137363" y="293391"/>
                    </a:lnTo>
                    <a:lnTo>
                      <a:pt x="0" y="293391"/>
                    </a:lnTo>
                    <a:close/>
                  </a:path>
                </a:pathLst>
              </a:custGeom>
              <a:solidFill>
                <a:srgbClr val="E4E4E4"/>
              </a:solidFill>
              <a:ln w="9525" cap="sq">
                <a:solidFill>
                  <a:srgbClr val="2A2E3A"/>
                </a:solidFill>
                <a:prstDash val="solid"/>
                <a:miter/>
              </a:ln>
            </p:spPr>
          </p:sp>
          <p:sp>
            <p:nvSpPr>
              <p:cNvPr name="TextBox 14" id="14"/>
              <p:cNvSpPr txBox="true"/>
              <p:nvPr/>
            </p:nvSpPr>
            <p:spPr>
              <a:xfrm>
                <a:off x="0" y="-66675"/>
                <a:ext cx="2137363" cy="360066"/>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Funcionalidades de Control y Seguimiento</a:t>
                </a:r>
              </a:p>
            </p:txBody>
          </p:sp>
        </p:grpSp>
      </p:grpSp>
      <p:grpSp>
        <p:nvGrpSpPr>
          <p:cNvPr name="Group 15" id="15"/>
          <p:cNvGrpSpPr/>
          <p:nvPr/>
        </p:nvGrpSpPr>
        <p:grpSpPr>
          <a:xfrm rot="0">
            <a:off x="13814230" y="9258300"/>
            <a:ext cx="5765006" cy="1028700"/>
            <a:chOff x="0" y="0"/>
            <a:chExt cx="1049690" cy="187305"/>
          </a:xfrm>
        </p:grpSpPr>
        <p:sp>
          <p:nvSpPr>
            <p:cNvPr name="Freeform 16" id="16"/>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E8223B">
                <a:alpha val="80000"/>
              </a:srgbClr>
            </a:solidFill>
            <a:ln cap="sq">
              <a:noFill/>
              <a:prstDash val="solid"/>
              <a:miter/>
            </a:ln>
          </p:spPr>
        </p:sp>
        <p:sp>
          <p:nvSpPr>
            <p:cNvPr name="TextBox 17" id="17"/>
            <p:cNvSpPr txBox="true"/>
            <p:nvPr/>
          </p:nvSpPr>
          <p:spPr>
            <a:xfrm>
              <a:off x="127000" y="-38100"/>
              <a:ext cx="795690" cy="225405"/>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Freeform 18" id="18"/>
          <p:cNvSpPr/>
          <p:nvPr/>
        </p:nvSpPr>
        <p:spPr>
          <a:xfrm flipH="false" flipV="false" rot="0">
            <a:off x="13361333" y="0"/>
            <a:ext cx="4926667" cy="1234058"/>
          </a:xfrm>
          <a:custGeom>
            <a:avLst/>
            <a:gdLst/>
            <a:ahLst/>
            <a:cxnLst/>
            <a:rect r="r" b="b" t="t" l="l"/>
            <a:pathLst>
              <a:path h="1234058" w="4926667">
                <a:moveTo>
                  <a:pt x="0" y="0"/>
                </a:moveTo>
                <a:lnTo>
                  <a:pt x="4926667" y="0"/>
                </a:lnTo>
                <a:lnTo>
                  <a:pt x="4926667" y="1234058"/>
                </a:lnTo>
                <a:lnTo>
                  <a:pt x="0" y="1234058"/>
                </a:lnTo>
                <a:lnTo>
                  <a:pt x="0" y="0"/>
                </a:lnTo>
                <a:close/>
              </a:path>
            </a:pathLst>
          </a:custGeom>
          <a:blipFill>
            <a:blip r:embed="rId2"/>
            <a:stretch>
              <a:fillRect l="0" t="0" r="0" b="0"/>
            </a:stretch>
          </a:blipFill>
        </p:spPr>
      </p:sp>
      <p:grpSp>
        <p:nvGrpSpPr>
          <p:cNvPr name="Group 19" id="19"/>
          <p:cNvGrpSpPr/>
          <p:nvPr/>
        </p:nvGrpSpPr>
        <p:grpSpPr>
          <a:xfrm rot="0">
            <a:off x="247648" y="3183306"/>
            <a:ext cx="8050886" cy="4558682"/>
            <a:chOff x="0" y="0"/>
            <a:chExt cx="10734515" cy="6078242"/>
          </a:xfrm>
        </p:grpSpPr>
        <p:grpSp>
          <p:nvGrpSpPr>
            <p:cNvPr name="Group 20" id="20"/>
            <p:cNvGrpSpPr/>
            <p:nvPr/>
          </p:nvGrpSpPr>
          <p:grpSpPr>
            <a:xfrm rot="0">
              <a:off x="0" y="2331485"/>
              <a:ext cx="10734515" cy="1419808"/>
              <a:chOff x="0" y="0"/>
              <a:chExt cx="2137363" cy="282700"/>
            </a:xfrm>
          </p:grpSpPr>
          <p:sp>
            <p:nvSpPr>
              <p:cNvPr name="Freeform 21" id="21"/>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2" id="22"/>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Gestión Documental</a:t>
                </a:r>
              </a:p>
            </p:txBody>
          </p:sp>
        </p:grpSp>
        <p:grpSp>
          <p:nvGrpSpPr>
            <p:cNvPr name="Group 23" id="23"/>
            <p:cNvGrpSpPr/>
            <p:nvPr/>
          </p:nvGrpSpPr>
          <p:grpSpPr>
            <a:xfrm rot="0">
              <a:off x="0" y="0"/>
              <a:ext cx="10734515" cy="1419808"/>
              <a:chOff x="0" y="0"/>
              <a:chExt cx="2137363" cy="282700"/>
            </a:xfrm>
          </p:grpSpPr>
          <p:sp>
            <p:nvSpPr>
              <p:cNvPr name="Freeform 24" id="24"/>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5" id="25"/>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Optimización de Experiencia del Usuario</a:t>
                </a:r>
              </a:p>
            </p:txBody>
          </p:sp>
        </p:grpSp>
        <p:grpSp>
          <p:nvGrpSpPr>
            <p:cNvPr name="Group 26" id="26"/>
            <p:cNvGrpSpPr/>
            <p:nvPr/>
          </p:nvGrpSpPr>
          <p:grpSpPr>
            <a:xfrm rot="0">
              <a:off x="0" y="4658435"/>
              <a:ext cx="10734515" cy="1419808"/>
              <a:chOff x="0" y="0"/>
              <a:chExt cx="2137363" cy="282700"/>
            </a:xfrm>
          </p:grpSpPr>
          <p:sp>
            <p:nvSpPr>
              <p:cNvPr name="Freeform 27" id="27"/>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8" id="28"/>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Implementación de un Chatbot</a:t>
                </a:r>
              </a:p>
            </p:txBody>
          </p:sp>
        </p:grpSp>
      </p:grpSp>
      <p:sp>
        <p:nvSpPr>
          <p:cNvPr name="TextBox 29" id="29"/>
          <p:cNvSpPr txBox="true"/>
          <p:nvPr/>
        </p:nvSpPr>
        <p:spPr>
          <a:xfrm rot="0">
            <a:off x="1647001" y="871528"/>
            <a:ext cx="4858787" cy="1171575"/>
          </a:xfrm>
          <a:prstGeom prst="rect">
            <a:avLst/>
          </a:prstGeom>
        </p:spPr>
        <p:txBody>
          <a:bodyPr anchor="t" rtlCol="false" tIns="0" lIns="0" bIns="0" rIns="0">
            <a:spAutoFit/>
          </a:bodyPr>
          <a:lstStyle/>
          <a:p>
            <a:pPr algn="l">
              <a:lnSpc>
                <a:spcPts val="9360"/>
              </a:lnSpc>
            </a:pPr>
            <a:r>
              <a:rPr lang="en-US" sz="7800" b="true">
                <a:solidFill>
                  <a:srgbClr val="FFFFFF"/>
                </a:solidFill>
                <a:latin typeface="TT Hoves Bold"/>
                <a:ea typeface="TT Hoves Bold"/>
                <a:cs typeface="TT Hoves Bold"/>
                <a:sym typeface="TT Hoves Bold"/>
              </a:rPr>
              <a:t>Alcances </a:t>
            </a:r>
          </a:p>
        </p:txBody>
      </p:sp>
      <p:sp>
        <p:nvSpPr>
          <p:cNvPr name="Freeform 30" id="30"/>
          <p:cNvSpPr/>
          <p:nvPr/>
        </p:nvSpPr>
        <p:spPr>
          <a:xfrm flipH="false" flipV="false" rot="0">
            <a:off x="27193" y="9080951"/>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492165" y="-134904"/>
            <a:ext cx="21853498" cy="2327208"/>
            <a:chOff x="0" y="0"/>
            <a:chExt cx="1012092" cy="107779"/>
          </a:xfrm>
        </p:grpSpPr>
        <p:sp>
          <p:nvSpPr>
            <p:cNvPr name="Freeform 3" id="3"/>
            <p:cNvSpPr/>
            <p:nvPr/>
          </p:nvSpPr>
          <p:spPr>
            <a:xfrm flipH="false" flipV="false" rot="0">
              <a:off x="0" y="0"/>
              <a:ext cx="1012092" cy="107779"/>
            </a:xfrm>
            <a:custGeom>
              <a:avLst/>
              <a:gdLst/>
              <a:ahLst/>
              <a:cxnLst/>
              <a:rect r="r" b="b" t="t" l="l"/>
              <a:pathLst>
                <a:path h="107779" w="1012092">
                  <a:moveTo>
                    <a:pt x="203200" y="0"/>
                  </a:moveTo>
                  <a:lnTo>
                    <a:pt x="808892" y="0"/>
                  </a:lnTo>
                  <a:lnTo>
                    <a:pt x="1012092" y="107779"/>
                  </a:lnTo>
                  <a:lnTo>
                    <a:pt x="0" y="107779"/>
                  </a:lnTo>
                  <a:lnTo>
                    <a:pt x="203200" y="0"/>
                  </a:lnTo>
                  <a:close/>
                </a:path>
              </a:pathLst>
            </a:custGeom>
            <a:solidFill>
              <a:srgbClr val="E8223B">
                <a:alpha val="80000"/>
              </a:srgbClr>
            </a:solidFill>
            <a:ln cap="sq">
              <a:noFill/>
              <a:prstDash val="solid"/>
              <a:miter/>
            </a:ln>
          </p:spPr>
        </p:sp>
        <p:sp>
          <p:nvSpPr>
            <p:cNvPr name="TextBox 4" id="4"/>
            <p:cNvSpPr txBox="true"/>
            <p:nvPr/>
          </p:nvSpPr>
          <p:spPr>
            <a:xfrm>
              <a:off x="127000" y="-38100"/>
              <a:ext cx="758092" cy="145879"/>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TextBox 5" id="5"/>
          <p:cNvSpPr txBox="true"/>
          <p:nvPr/>
        </p:nvSpPr>
        <p:spPr>
          <a:xfrm rot="0">
            <a:off x="1028700" y="626554"/>
            <a:ext cx="6302724" cy="1171575"/>
          </a:xfrm>
          <a:prstGeom prst="rect">
            <a:avLst/>
          </a:prstGeom>
        </p:spPr>
        <p:txBody>
          <a:bodyPr anchor="t" rtlCol="false" tIns="0" lIns="0" bIns="0" rIns="0">
            <a:spAutoFit/>
          </a:bodyPr>
          <a:lstStyle/>
          <a:p>
            <a:pPr algn="l">
              <a:lnSpc>
                <a:spcPts val="9360"/>
              </a:lnSpc>
            </a:pPr>
            <a:r>
              <a:rPr lang="en-US" sz="7800" b="true">
                <a:solidFill>
                  <a:srgbClr val="FFFFFF"/>
                </a:solidFill>
                <a:latin typeface="TT Hoves Bold"/>
                <a:ea typeface="TT Hoves Bold"/>
                <a:cs typeface="TT Hoves Bold"/>
                <a:sym typeface="TT Hoves Bold"/>
              </a:rPr>
              <a:t>Limitaciones</a:t>
            </a:r>
          </a:p>
        </p:txBody>
      </p:sp>
      <p:grpSp>
        <p:nvGrpSpPr>
          <p:cNvPr name="Group 6" id="6"/>
          <p:cNvGrpSpPr/>
          <p:nvPr/>
        </p:nvGrpSpPr>
        <p:grpSpPr>
          <a:xfrm rot="0">
            <a:off x="487681" y="3380896"/>
            <a:ext cx="8115300" cy="4509430"/>
            <a:chOff x="0" y="0"/>
            <a:chExt cx="10820400" cy="6012573"/>
          </a:xfrm>
        </p:grpSpPr>
        <p:grpSp>
          <p:nvGrpSpPr>
            <p:cNvPr name="Group 7" id="7"/>
            <p:cNvGrpSpPr/>
            <p:nvPr/>
          </p:nvGrpSpPr>
          <p:grpSpPr>
            <a:xfrm rot="0">
              <a:off x="0" y="0"/>
              <a:ext cx="10820400" cy="1550755"/>
              <a:chOff x="0" y="0"/>
              <a:chExt cx="2137363" cy="306322"/>
            </a:xfrm>
          </p:grpSpPr>
          <p:sp>
            <p:nvSpPr>
              <p:cNvPr name="Freeform 8" id="8"/>
              <p:cNvSpPr/>
              <p:nvPr/>
            </p:nvSpPr>
            <p:spPr>
              <a:xfrm flipH="false" flipV="false" rot="0">
                <a:off x="0" y="0"/>
                <a:ext cx="2137363" cy="306322"/>
              </a:xfrm>
              <a:custGeom>
                <a:avLst/>
                <a:gdLst/>
                <a:ahLst/>
                <a:cxnLst/>
                <a:rect r="r" b="b" t="t" l="l"/>
                <a:pathLst>
                  <a:path h="306322" w="2137363">
                    <a:moveTo>
                      <a:pt x="0" y="0"/>
                    </a:moveTo>
                    <a:lnTo>
                      <a:pt x="2137363" y="0"/>
                    </a:lnTo>
                    <a:lnTo>
                      <a:pt x="2137363" y="306322"/>
                    </a:lnTo>
                    <a:lnTo>
                      <a:pt x="0" y="306322"/>
                    </a:lnTo>
                    <a:close/>
                  </a:path>
                </a:pathLst>
              </a:custGeom>
              <a:solidFill>
                <a:srgbClr val="E4E4E4"/>
              </a:solidFill>
              <a:ln w="9525" cap="sq">
                <a:solidFill>
                  <a:srgbClr val="2A2E3A"/>
                </a:solidFill>
                <a:prstDash val="solid"/>
                <a:miter/>
              </a:ln>
            </p:spPr>
          </p:sp>
          <p:sp>
            <p:nvSpPr>
              <p:cNvPr name="TextBox 9" id="9"/>
              <p:cNvSpPr txBox="true"/>
              <p:nvPr/>
            </p:nvSpPr>
            <p:spPr>
              <a:xfrm>
                <a:off x="0" y="-66675"/>
                <a:ext cx="2137363" cy="372997"/>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Migración de Datos</a:t>
                </a:r>
              </a:p>
            </p:txBody>
          </p:sp>
        </p:grpSp>
        <p:grpSp>
          <p:nvGrpSpPr>
            <p:cNvPr name="Group 10" id="10"/>
            <p:cNvGrpSpPr/>
            <p:nvPr/>
          </p:nvGrpSpPr>
          <p:grpSpPr>
            <a:xfrm rot="0">
              <a:off x="0" y="2350138"/>
              <a:ext cx="10820400" cy="1431167"/>
              <a:chOff x="0" y="0"/>
              <a:chExt cx="2137363" cy="282700"/>
            </a:xfrm>
          </p:grpSpPr>
          <p:sp>
            <p:nvSpPr>
              <p:cNvPr name="Freeform 11" id="11"/>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12" id="12"/>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Restricciones Temporales</a:t>
                </a:r>
              </a:p>
            </p:txBody>
          </p:sp>
        </p:grpSp>
        <p:grpSp>
          <p:nvGrpSpPr>
            <p:cNvPr name="Group 13" id="13"/>
            <p:cNvGrpSpPr/>
            <p:nvPr/>
          </p:nvGrpSpPr>
          <p:grpSpPr>
            <a:xfrm rot="0">
              <a:off x="0" y="4581406"/>
              <a:ext cx="10820400" cy="1431167"/>
              <a:chOff x="0" y="0"/>
              <a:chExt cx="2137363" cy="282700"/>
            </a:xfrm>
          </p:grpSpPr>
          <p:sp>
            <p:nvSpPr>
              <p:cNvPr name="Freeform 14" id="14"/>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15" id="15"/>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Capacidad del Personal</a:t>
                </a:r>
              </a:p>
            </p:txBody>
          </p:sp>
        </p:grpSp>
      </p:grpSp>
      <p:grpSp>
        <p:nvGrpSpPr>
          <p:cNvPr name="Group 16" id="16"/>
          <p:cNvGrpSpPr/>
          <p:nvPr/>
        </p:nvGrpSpPr>
        <p:grpSpPr>
          <a:xfrm rot="0">
            <a:off x="13814230" y="9258300"/>
            <a:ext cx="5765006" cy="1028700"/>
            <a:chOff x="0" y="0"/>
            <a:chExt cx="1049690" cy="187305"/>
          </a:xfrm>
        </p:grpSpPr>
        <p:sp>
          <p:nvSpPr>
            <p:cNvPr name="Freeform 17" id="17"/>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E8223B">
                <a:alpha val="80000"/>
              </a:srgbClr>
            </a:solidFill>
            <a:ln cap="sq">
              <a:noFill/>
              <a:prstDash val="solid"/>
              <a:miter/>
            </a:ln>
          </p:spPr>
        </p:sp>
        <p:sp>
          <p:nvSpPr>
            <p:cNvPr name="TextBox 18" id="18"/>
            <p:cNvSpPr txBox="true"/>
            <p:nvPr/>
          </p:nvSpPr>
          <p:spPr>
            <a:xfrm>
              <a:off x="127000" y="-38100"/>
              <a:ext cx="795690" cy="225405"/>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Freeform 19" id="19"/>
          <p:cNvSpPr/>
          <p:nvPr/>
        </p:nvSpPr>
        <p:spPr>
          <a:xfrm flipH="false" flipV="false" rot="0">
            <a:off x="13361333" y="0"/>
            <a:ext cx="4926667" cy="1234058"/>
          </a:xfrm>
          <a:custGeom>
            <a:avLst/>
            <a:gdLst/>
            <a:ahLst/>
            <a:cxnLst/>
            <a:rect r="r" b="b" t="t" l="l"/>
            <a:pathLst>
              <a:path h="1234058" w="4926667">
                <a:moveTo>
                  <a:pt x="0" y="0"/>
                </a:moveTo>
                <a:lnTo>
                  <a:pt x="4926667" y="0"/>
                </a:lnTo>
                <a:lnTo>
                  <a:pt x="4926667" y="1234058"/>
                </a:lnTo>
                <a:lnTo>
                  <a:pt x="0" y="1234058"/>
                </a:lnTo>
                <a:lnTo>
                  <a:pt x="0" y="0"/>
                </a:lnTo>
                <a:close/>
              </a:path>
            </a:pathLst>
          </a:custGeom>
          <a:blipFill>
            <a:blip r:embed="rId2"/>
            <a:stretch>
              <a:fillRect l="0" t="0" r="0" b="0"/>
            </a:stretch>
          </a:blipFill>
        </p:spPr>
      </p:sp>
      <p:grpSp>
        <p:nvGrpSpPr>
          <p:cNvPr name="Group 20" id="20"/>
          <p:cNvGrpSpPr/>
          <p:nvPr/>
        </p:nvGrpSpPr>
        <p:grpSpPr>
          <a:xfrm rot="0">
            <a:off x="9756580" y="3380896"/>
            <a:ext cx="8115300" cy="4595155"/>
            <a:chOff x="0" y="0"/>
            <a:chExt cx="10820400" cy="6126873"/>
          </a:xfrm>
        </p:grpSpPr>
        <p:grpSp>
          <p:nvGrpSpPr>
            <p:cNvPr name="Group 21" id="21"/>
            <p:cNvGrpSpPr/>
            <p:nvPr/>
          </p:nvGrpSpPr>
          <p:grpSpPr>
            <a:xfrm rot="0">
              <a:off x="0" y="2350138"/>
              <a:ext cx="10820400" cy="1431167"/>
              <a:chOff x="0" y="0"/>
              <a:chExt cx="2137363" cy="282700"/>
            </a:xfrm>
          </p:grpSpPr>
          <p:sp>
            <p:nvSpPr>
              <p:cNvPr name="Freeform 22" id="22"/>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3" id="23"/>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Tiempo para Pruebas y Validación</a:t>
                </a:r>
              </a:p>
            </p:txBody>
          </p:sp>
        </p:grpSp>
        <p:grpSp>
          <p:nvGrpSpPr>
            <p:cNvPr name="Group 24" id="24"/>
            <p:cNvGrpSpPr/>
            <p:nvPr/>
          </p:nvGrpSpPr>
          <p:grpSpPr>
            <a:xfrm rot="0">
              <a:off x="0" y="0"/>
              <a:ext cx="10820400" cy="1431167"/>
              <a:chOff x="0" y="0"/>
              <a:chExt cx="2137363" cy="282700"/>
            </a:xfrm>
          </p:grpSpPr>
          <p:sp>
            <p:nvSpPr>
              <p:cNvPr name="Freeform 25" id="25"/>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6" id="26"/>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Definición de Requisitos Dinámicos</a:t>
                </a:r>
              </a:p>
            </p:txBody>
          </p:sp>
        </p:grpSp>
        <p:grpSp>
          <p:nvGrpSpPr>
            <p:cNvPr name="Group 27" id="27"/>
            <p:cNvGrpSpPr/>
            <p:nvPr/>
          </p:nvGrpSpPr>
          <p:grpSpPr>
            <a:xfrm rot="0">
              <a:off x="0" y="4695706"/>
              <a:ext cx="10820400" cy="1431167"/>
              <a:chOff x="0" y="0"/>
              <a:chExt cx="2137363" cy="282700"/>
            </a:xfrm>
          </p:grpSpPr>
          <p:sp>
            <p:nvSpPr>
              <p:cNvPr name="Freeform 28" id="28"/>
              <p:cNvSpPr/>
              <p:nvPr/>
            </p:nvSpPr>
            <p:spPr>
              <a:xfrm flipH="false" flipV="false" rot="0">
                <a:off x="0" y="0"/>
                <a:ext cx="2137363" cy="282700"/>
              </a:xfrm>
              <a:custGeom>
                <a:avLst/>
                <a:gdLst/>
                <a:ahLst/>
                <a:cxnLst/>
                <a:rect r="r" b="b" t="t" l="l"/>
                <a:pathLst>
                  <a:path h="282700" w="2137363">
                    <a:moveTo>
                      <a:pt x="0" y="0"/>
                    </a:moveTo>
                    <a:lnTo>
                      <a:pt x="2137363" y="0"/>
                    </a:lnTo>
                    <a:lnTo>
                      <a:pt x="2137363" y="282700"/>
                    </a:lnTo>
                    <a:lnTo>
                      <a:pt x="0" y="282700"/>
                    </a:lnTo>
                    <a:close/>
                  </a:path>
                </a:pathLst>
              </a:custGeom>
              <a:solidFill>
                <a:srgbClr val="E4E4E4"/>
              </a:solidFill>
              <a:ln w="9525" cap="sq">
                <a:solidFill>
                  <a:srgbClr val="2A2E3A"/>
                </a:solidFill>
                <a:prstDash val="solid"/>
                <a:miter/>
              </a:ln>
            </p:spPr>
          </p:sp>
          <p:sp>
            <p:nvSpPr>
              <p:cNvPr name="TextBox 29" id="29"/>
              <p:cNvSpPr txBox="true"/>
              <p:nvPr/>
            </p:nvSpPr>
            <p:spPr>
              <a:xfrm>
                <a:off x="0" y="-66675"/>
                <a:ext cx="2137363" cy="349375"/>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Implementación del Chatbot</a:t>
                </a:r>
              </a:p>
            </p:txBody>
          </p:sp>
        </p:grpSp>
      </p:grpSp>
      <p:sp>
        <p:nvSpPr>
          <p:cNvPr name="Freeform 30" id="30"/>
          <p:cNvSpPr/>
          <p:nvPr/>
        </p:nvSpPr>
        <p:spPr>
          <a:xfrm flipH="false" flipV="false" rot="0">
            <a:off x="27193" y="9080951"/>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76138" y="99015"/>
            <a:ext cx="18054087" cy="10088970"/>
            <a:chOff x="0" y="0"/>
            <a:chExt cx="452149" cy="252670"/>
          </a:xfrm>
        </p:grpSpPr>
        <p:sp>
          <p:nvSpPr>
            <p:cNvPr name="Freeform 3" id="3"/>
            <p:cNvSpPr/>
            <p:nvPr/>
          </p:nvSpPr>
          <p:spPr>
            <a:xfrm flipH="false" flipV="false" rot="0">
              <a:off x="0" y="0"/>
              <a:ext cx="452149" cy="252670"/>
            </a:xfrm>
            <a:custGeom>
              <a:avLst/>
              <a:gdLst/>
              <a:ahLst/>
              <a:cxnLst/>
              <a:rect r="r" b="b" t="t" l="l"/>
              <a:pathLst>
                <a:path h="252670" w="452149">
                  <a:moveTo>
                    <a:pt x="203200" y="0"/>
                  </a:moveTo>
                  <a:lnTo>
                    <a:pt x="248949" y="0"/>
                  </a:lnTo>
                  <a:lnTo>
                    <a:pt x="452149" y="252670"/>
                  </a:lnTo>
                  <a:lnTo>
                    <a:pt x="0" y="252670"/>
                  </a:lnTo>
                  <a:lnTo>
                    <a:pt x="203200" y="0"/>
                  </a:lnTo>
                  <a:close/>
                </a:path>
              </a:pathLst>
            </a:custGeom>
            <a:solidFill>
              <a:srgbClr val="E4E4E4"/>
            </a:solidFill>
          </p:spPr>
        </p:sp>
        <p:sp>
          <p:nvSpPr>
            <p:cNvPr name="TextBox 4" id="4"/>
            <p:cNvSpPr txBox="true"/>
            <p:nvPr/>
          </p:nvSpPr>
          <p:spPr>
            <a:xfrm>
              <a:off x="127000" y="-38100"/>
              <a:ext cx="198149"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4157561" y="0"/>
            <a:ext cx="14753038" cy="3370693"/>
            <a:chOff x="0" y="0"/>
            <a:chExt cx="819809" cy="187305"/>
          </a:xfrm>
        </p:grpSpPr>
        <p:sp>
          <p:nvSpPr>
            <p:cNvPr name="Freeform 6" id="6"/>
            <p:cNvSpPr/>
            <p:nvPr/>
          </p:nvSpPr>
          <p:spPr>
            <a:xfrm flipH="false" flipV="false" rot="0">
              <a:off x="0" y="0"/>
              <a:ext cx="819809" cy="187305"/>
            </a:xfrm>
            <a:custGeom>
              <a:avLst/>
              <a:gdLst/>
              <a:ahLst/>
              <a:cxnLst/>
              <a:rect r="r" b="b" t="t" l="l"/>
              <a:pathLst>
                <a:path h="187305" w="819809">
                  <a:moveTo>
                    <a:pt x="203200" y="0"/>
                  </a:moveTo>
                  <a:lnTo>
                    <a:pt x="616609" y="0"/>
                  </a:lnTo>
                  <a:lnTo>
                    <a:pt x="819809" y="187305"/>
                  </a:lnTo>
                  <a:lnTo>
                    <a:pt x="0" y="187305"/>
                  </a:lnTo>
                  <a:lnTo>
                    <a:pt x="203200" y="0"/>
                  </a:lnTo>
                  <a:close/>
                </a:path>
              </a:pathLst>
            </a:custGeom>
            <a:solidFill>
              <a:srgbClr val="E8223B">
                <a:alpha val="80000"/>
              </a:srgbClr>
            </a:solidFill>
            <a:ln cap="sq">
              <a:noFill/>
              <a:prstDash val="solid"/>
              <a:miter/>
            </a:ln>
          </p:spPr>
        </p:sp>
        <p:sp>
          <p:nvSpPr>
            <p:cNvPr name="TextBox 7" id="7"/>
            <p:cNvSpPr txBox="true"/>
            <p:nvPr/>
          </p:nvSpPr>
          <p:spPr>
            <a:xfrm>
              <a:off x="127000" y="-38100"/>
              <a:ext cx="565809" cy="225405"/>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8" id="8"/>
          <p:cNvGrpSpPr/>
          <p:nvPr/>
        </p:nvGrpSpPr>
        <p:grpSpPr>
          <a:xfrm rot="0">
            <a:off x="13814230" y="9258300"/>
            <a:ext cx="5765006" cy="1028700"/>
            <a:chOff x="0" y="0"/>
            <a:chExt cx="1049690" cy="187305"/>
          </a:xfrm>
        </p:grpSpPr>
        <p:sp>
          <p:nvSpPr>
            <p:cNvPr name="Freeform 9" id="9"/>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E8223B">
                <a:alpha val="80000"/>
              </a:srgbClr>
            </a:solidFill>
            <a:ln cap="sq">
              <a:noFill/>
              <a:prstDash val="solid"/>
              <a:miter/>
            </a:ln>
          </p:spPr>
        </p:sp>
        <p:sp>
          <p:nvSpPr>
            <p:cNvPr name="TextBox 10" id="10"/>
            <p:cNvSpPr txBox="true"/>
            <p:nvPr/>
          </p:nvSpPr>
          <p:spPr>
            <a:xfrm>
              <a:off x="127000" y="-38100"/>
              <a:ext cx="795690" cy="225405"/>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Freeform 11" id="11"/>
          <p:cNvSpPr/>
          <p:nvPr/>
        </p:nvSpPr>
        <p:spPr>
          <a:xfrm flipH="false" flipV="false" rot="0">
            <a:off x="9332032" y="2314575"/>
            <a:ext cx="5275805" cy="3518921"/>
          </a:xfrm>
          <a:custGeom>
            <a:avLst/>
            <a:gdLst/>
            <a:ahLst/>
            <a:cxnLst/>
            <a:rect r="r" b="b" t="t" l="l"/>
            <a:pathLst>
              <a:path h="3518921" w="5275805">
                <a:moveTo>
                  <a:pt x="0" y="0"/>
                </a:moveTo>
                <a:lnTo>
                  <a:pt x="5275805" y="0"/>
                </a:lnTo>
                <a:lnTo>
                  <a:pt x="5275805" y="3518921"/>
                </a:lnTo>
                <a:lnTo>
                  <a:pt x="0" y="3518921"/>
                </a:lnTo>
                <a:lnTo>
                  <a:pt x="0" y="0"/>
                </a:lnTo>
                <a:close/>
              </a:path>
            </a:pathLst>
          </a:custGeom>
          <a:blipFill>
            <a:blip r:embed="rId2"/>
            <a:stretch>
              <a:fillRect l="0" t="0" r="0" b="0"/>
            </a:stretch>
          </a:blipFill>
        </p:spPr>
      </p:sp>
      <p:sp>
        <p:nvSpPr>
          <p:cNvPr name="Freeform 12" id="12"/>
          <p:cNvSpPr/>
          <p:nvPr/>
        </p:nvSpPr>
        <p:spPr>
          <a:xfrm flipH="false" flipV="false" rot="0">
            <a:off x="14835489" y="3172142"/>
            <a:ext cx="3452511" cy="6086158"/>
          </a:xfrm>
          <a:custGeom>
            <a:avLst/>
            <a:gdLst/>
            <a:ahLst/>
            <a:cxnLst/>
            <a:rect r="r" b="b" t="t" l="l"/>
            <a:pathLst>
              <a:path h="6086158" w="3452511">
                <a:moveTo>
                  <a:pt x="0" y="0"/>
                </a:moveTo>
                <a:lnTo>
                  <a:pt x="3452511" y="0"/>
                </a:lnTo>
                <a:lnTo>
                  <a:pt x="3452511" y="6086158"/>
                </a:lnTo>
                <a:lnTo>
                  <a:pt x="0" y="6086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547387" y="1028700"/>
            <a:ext cx="6681008" cy="1285875"/>
          </a:xfrm>
          <a:prstGeom prst="rect">
            <a:avLst/>
          </a:prstGeom>
        </p:spPr>
        <p:txBody>
          <a:bodyPr anchor="t" rtlCol="false" tIns="0" lIns="0" bIns="0" rIns="0">
            <a:spAutoFit/>
          </a:bodyPr>
          <a:lstStyle/>
          <a:p>
            <a:pPr algn="l">
              <a:lnSpc>
                <a:spcPts val="10199"/>
              </a:lnSpc>
            </a:pPr>
            <a:r>
              <a:rPr lang="en-US" sz="8499" b="true">
                <a:solidFill>
                  <a:srgbClr val="FFFFFF"/>
                </a:solidFill>
                <a:latin typeface="TT Hoves Bold"/>
                <a:ea typeface="TT Hoves Bold"/>
                <a:cs typeface="TT Hoves Bold"/>
                <a:sym typeface="TT Hoves Bold"/>
              </a:rPr>
              <a:t>Metodología</a:t>
            </a:r>
          </a:p>
        </p:txBody>
      </p:sp>
      <p:sp>
        <p:nvSpPr>
          <p:cNvPr name="TextBox 14" id="14"/>
          <p:cNvSpPr txBox="true"/>
          <p:nvPr/>
        </p:nvSpPr>
        <p:spPr>
          <a:xfrm rot="0">
            <a:off x="0" y="4819967"/>
            <a:ext cx="8181375" cy="35807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El proyecto se abordará utilizando la metodología Kanban, un enfoque ágil que permite la gestión visual del flujo de trabajo, facilitando la adaptación continua y la entrega incremental de funcionalidades.</a:t>
            </a:r>
          </a:p>
        </p:txBody>
      </p:sp>
      <p:sp>
        <p:nvSpPr>
          <p:cNvPr name="Freeform 15" id="15"/>
          <p:cNvSpPr/>
          <p:nvPr/>
        </p:nvSpPr>
        <p:spPr>
          <a:xfrm flipH="false" flipV="false" rot="0">
            <a:off x="13814230" y="0"/>
            <a:ext cx="4473770" cy="1120614"/>
          </a:xfrm>
          <a:custGeom>
            <a:avLst/>
            <a:gdLst/>
            <a:ahLst/>
            <a:cxnLst/>
            <a:rect r="r" b="b" t="t" l="l"/>
            <a:pathLst>
              <a:path h="1120614" w="4473770">
                <a:moveTo>
                  <a:pt x="0" y="0"/>
                </a:moveTo>
                <a:lnTo>
                  <a:pt x="4473770" y="0"/>
                </a:lnTo>
                <a:lnTo>
                  <a:pt x="4473770" y="1120614"/>
                </a:lnTo>
                <a:lnTo>
                  <a:pt x="0" y="1120614"/>
                </a:lnTo>
                <a:lnTo>
                  <a:pt x="0" y="0"/>
                </a:lnTo>
                <a:close/>
              </a:path>
            </a:pathLst>
          </a:custGeom>
          <a:blipFill>
            <a:blip r:embed="rId5"/>
            <a:stretch>
              <a:fillRect l="0" t="0" r="0" b="0"/>
            </a:stretch>
          </a:blipFill>
        </p:spPr>
      </p:sp>
      <p:sp>
        <p:nvSpPr>
          <p:cNvPr name="Freeform 16" id="16"/>
          <p:cNvSpPr/>
          <p:nvPr/>
        </p:nvSpPr>
        <p:spPr>
          <a:xfrm flipH="false" flipV="false" rot="0">
            <a:off x="9893500" y="5833496"/>
            <a:ext cx="4152869" cy="859990"/>
          </a:xfrm>
          <a:custGeom>
            <a:avLst/>
            <a:gdLst/>
            <a:ahLst/>
            <a:cxnLst/>
            <a:rect r="r" b="b" t="t" l="l"/>
            <a:pathLst>
              <a:path h="859990" w="4152869">
                <a:moveTo>
                  <a:pt x="0" y="0"/>
                </a:moveTo>
                <a:lnTo>
                  <a:pt x="4152869" y="0"/>
                </a:lnTo>
                <a:lnTo>
                  <a:pt x="4152869" y="859990"/>
                </a:lnTo>
                <a:lnTo>
                  <a:pt x="0" y="859990"/>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DAGWqggGtbs</dc:identifier>
  <dcterms:modified xsi:type="dcterms:W3CDTF">2011-08-01T06:04:30Z</dcterms:modified>
  <cp:revision>1</cp:revision>
  <dc:title>Presentacion final</dc:title>
</cp:coreProperties>
</file>